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3"/>
  </p:notesMasterIdLst>
  <p:handoutMasterIdLst>
    <p:handoutMasterId r:id="rId74"/>
  </p:handoutMasterIdLst>
  <p:sldIdLst>
    <p:sldId id="414" r:id="rId2"/>
    <p:sldId id="1081" r:id="rId3"/>
    <p:sldId id="1084" r:id="rId4"/>
    <p:sldId id="1085" r:id="rId5"/>
    <p:sldId id="1086" r:id="rId6"/>
    <p:sldId id="1026" r:id="rId7"/>
    <p:sldId id="1216" r:id="rId8"/>
    <p:sldId id="1222" r:id="rId9"/>
    <p:sldId id="1217" r:id="rId10"/>
    <p:sldId id="1218" r:id="rId11"/>
    <p:sldId id="1219" r:id="rId12"/>
    <p:sldId id="1087" r:id="rId13"/>
    <p:sldId id="1215" r:id="rId14"/>
    <p:sldId id="1210" r:id="rId15"/>
    <p:sldId id="1211" r:id="rId16"/>
    <p:sldId id="1212" r:id="rId17"/>
    <p:sldId id="1088" r:id="rId18"/>
    <p:sldId id="1089" r:id="rId19"/>
    <p:sldId id="1090" r:id="rId20"/>
    <p:sldId id="1091" r:id="rId21"/>
    <p:sldId id="1092" r:id="rId22"/>
    <p:sldId id="1093" r:id="rId23"/>
    <p:sldId id="1094" r:id="rId24"/>
    <p:sldId id="1095" r:id="rId25"/>
    <p:sldId id="1096" r:id="rId26"/>
    <p:sldId id="1097" r:id="rId27"/>
    <p:sldId id="1101" r:id="rId28"/>
    <p:sldId id="1107" r:id="rId29"/>
    <p:sldId id="1102" r:id="rId30"/>
    <p:sldId id="1104" r:id="rId31"/>
    <p:sldId id="1105" r:id="rId32"/>
    <p:sldId id="1103" r:id="rId33"/>
    <p:sldId id="1106" r:id="rId34"/>
    <p:sldId id="1209" r:id="rId35"/>
    <p:sldId id="977" r:id="rId36"/>
    <p:sldId id="1140" r:id="rId37"/>
    <p:sldId id="1167" r:id="rId38"/>
    <p:sldId id="887" r:id="rId39"/>
    <p:sldId id="1162" r:id="rId40"/>
    <p:sldId id="1171" r:id="rId41"/>
    <p:sldId id="1172" r:id="rId42"/>
    <p:sldId id="1173" r:id="rId43"/>
    <p:sldId id="1069" r:id="rId44"/>
    <p:sldId id="1174" r:id="rId45"/>
    <p:sldId id="1206" r:id="rId46"/>
    <p:sldId id="1207" r:id="rId47"/>
    <p:sldId id="1063" r:id="rId48"/>
    <p:sldId id="1066" r:id="rId49"/>
    <p:sldId id="1067" r:id="rId50"/>
    <p:sldId id="1072" r:id="rId51"/>
    <p:sldId id="1180" r:id="rId52"/>
    <p:sldId id="1182" r:id="rId53"/>
    <p:sldId id="1181" r:id="rId54"/>
    <p:sldId id="1073" r:id="rId55"/>
    <p:sldId id="1074" r:id="rId56"/>
    <p:sldId id="1076" r:id="rId57"/>
    <p:sldId id="1080" r:id="rId58"/>
    <p:sldId id="1079" r:id="rId59"/>
    <p:sldId id="1202" r:id="rId60"/>
    <p:sldId id="1017" r:id="rId61"/>
    <p:sldId id="1191" r:id="rId62"/>
    <p:sldId id="1018" r:id="rId63"/>
    <p:sldId id="1019" r:id="rId64"/>
    <p:sldId id="1020" r:id="rId65"/>
    <p:sldId id="1030" r:id="rId66"/>
    <p:sldId id="1031" r:id="rId67"/>
    <p:sldId id="1033" r:id="rId68"/>
    <p:sldId id="1032" r:id="rId69"/>
    <p:sldId id="1177" r:id="rId70"/>
    <p:sldId id="1178" r:id="rId71"/>
    <p:sldId id="1208"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5493"/>
    <a:srgbClr val="945200"/>
    <a:srgbClr val="011893"/>
    <a:srgbClr val="FF703B"/>
    <a:srgbClr val="0096FF"/>
    <a:srgbClr val="FF40FF"/>
    <a:srgbClr val="4E8F00"/>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23"/>
    <p:restoredTop sz="93409"/>
  </p:normalViewPr>
  <p:slideViewPr>
    <p:cSldViewPr snapToGrid="0" snapToObjects="1">
      <p:cViewPr varScale="1">
        <p:scale>
          <a:sx n="68" d="100"/>
          <a:sy n="68" d="100"/>
        </p:scale>
        <p:origin x="1088" y="20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1" d="100"/>
          <a:sy n="81" d="100"/>
        </p:scale>
        <p:origin x="2176"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CA3033-7E10-5D49-BAEA-5E15AC449AF5}"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en-US"/>
        </a:p>
      </dgm:t>
    </dgm:pt>
    <dgm:pt modelId="{FDB39E3C-FDA1-D54F-A457-40FBEC185525}">
      <dgm:prSet phldrT="[Text]"/>
      <dgm:spPr>
        <a:solidFill>
          <a:srgbClr val="008000"/>
        </a:solidFill>
      </dgm:spPr>
      <dgm:t>
        <a:bodyPr/>
        <a:lstStyle/>
        <a:p>
          <a:r>
            <a:rPr lang="en-US" dirty="0"/>
            <a:t>Device Global Memory (shared between blocks) - Slowest</a:t>
          </a:r>
        </a:p>
      </dgm:t>
    </dgm:pt>
    <dgm:pt modelId="{F2CB5F79-E0A9-AF44-85B3-C63730E07BF1}" type="parTrans" cxnId="{480618EE-D131-174A-9C5F-2A674E770A28}">
      <dgm:prSet/>
      <dgm:spPr/>
      <dgm:t>
        <a:bodyPr/>
        <a:lstStyle/>
        <a:p>
          <a:endParaRPr lang="en-US"/>
        </a:p>
      </dgm:t>
    </dgm:pt>
    <dgm:pt modelId="{68BB825B-0C6C-3B43-BFDB-0EC117F00A15}" type="sibTrans" cxnId="{480618EE-D131-174A-9C5F-2A674E770A28}">
      <dgm:prSet/>
      <dgm:spPr/>
      <dgm:t>
        <a:bodyPr/>
        <a:lstStyle/>
        <a:p>
          <a:endParaRPr lang="en-US"/>
        </a:p>
      </dgm:t>
    </dgm:pt>
    <dgm:pt modelId="{B57D8E46-F1A2-074E-9480-892FE5F5889B}">
      <dgm:prSet phldrT="[Text]"/>
      <dgm:spPr>
        <a:solidFill>
          <a:srgbClr val="0099FF"/>
        </a:solidFill>
      </dgm:spPr>
      <dgm:t>
        <a:bodyPr/>
        <a:lstStyle/>
        <a:p>
          <a:r>
            <a:rPr lang="en-US" dirty="0"/>
            <a:t>Block (Shared Memory) - Faster</a:t>
          </a:r>
        </a:p>
      </dgm:t>
    </dgm:pt>
    <dgm:pt modelId="{FC404E35-A802-0644-8752-C3B3AC3516F6}" type="parTrans" cxnId="{569AB27F-2540-BD49-848E-4B490F12FDC9}">
      <dgm:prSet/>
      <dgm:spPr/>
      <dgm:t>
        <a:bodyPr/>
        <a:lstStyle/>
        <a:p>
          <a:endParaRPr lang="en-US"/>
        </a:p>
      </dgm:t>
    </dgm:pt>
    <dgm:pt modelId="{986785BF-BBB8-084A-88B3-D34DF35ED062}" type="sibTrans" cxnId="{569AB27F-2540-BD49-848E-4B490F12FDC9}">
      <dgm:prSet/>
      <dgm:spPr/>
      <dgm:t>
        <a:bodyPr/>
        <a:lstStyle/>
        <a:p>
          <a:endParaRPr lang="en-US"/>
        </a:p>
      </dgm:t>
    </dgm:pt>
    <dgm:pt modelId="{44FB4D3C-A0BF-DB4C-96D1-8812002BDFD6}">
      <dgm:prSet phldrT="[Text]"/>
      <dgm:spPr>
        <a:solidFill>
          <a:srgbClr val="0099FF"/>
        </a:solidFill>
      </dgm:spPr>
      <dgm:t>
        <a:bodyPr/>
        <a:lstStyle/>
        <a:p>
          <a:r>
            <a:rPr lang="en-US" dirty="0"/>
            <a:t>Block (Shared Memory) - Faster</a:t>
          </a:r>
        </a:p>
      </dgm:t>
    </dgm:pt>
    <dgm:pt modelId="{CEF71989-9706-5346-9B91-A6C610E46CE8}" type="parTrans" cxnId="{BE7CC76A-BD64-F64F-BF1D-756F21E92D5A}">
      <dgm:prSet/>
      <dgm:spPr/>
      <dgm:t>
        <a:bodyPr/>
        <a:lstStyle/>
        <a:p>
          <a:endParaRPr lang="en-US"/>
        </a:p>
      </dgm:t>
    </dgm:pt>
    <dgm:pt modelId="{43EB58A8-FDB7-2C40-BF0A-7ADB464779EC}" type="sibTrans" cxnId="{BE7CC76A-BD64-F64F-BF1D-756F21E92D5A}">
      <dgm:prSet/>
      <dgm:spPr/>
      <dgm:t>
        <a:bodyPr/>
        <a:lstStyle/>
        <a:p>
          <a:endParaRPr lang="en-US"/>
        </a:p>
      </dgm:t>
    </dgm:pt>
    <dgm:pt modelId="{441C6F57-B6D5-984E-906B-B17A459E41C5}">
      <dgm:prSet phldrT="[Text]"/>
      <dgm:spPr>
        <a:solidFill>
          <a:srgbClr val="0000FF"/>
        </a:solidFill>
      </dgm:spPr>
      <dgm:t>
        <a:bodyPr/>
        <a:lstStyle/>
        <a:p>
          <a:r>
            <a:rPr lang="en-US" dirty="0">
              <a:solidFill>
                <a:srgbClr val="FFFFFF"/>
              </a:solidFill>
            </a:rPr>
            <a:t>T0 (private Memory) - Fastest</a:t>
          </a:r>
        </a:p>
      </dgm:t>
    </dgm:pt>
    <dgm:pt modelId="{BE505476-B20E-BA40-8F1E-25488FFE9B68}" type="parTrans" cxnId="{766B9BAA-2547-7241-90A2-E952620F74CF}">
      <dgm:prSet/>
      <dgm:spPr/>
      <dgm:t>
        <a:bodyPr/>
        <a:lstStyle/>
        <a:p>
          <a:endParaRPr lang="en-US"/>
        </a:p>
      </dgm:t>
    </dgm:pt>
    <dgm:pt modelId="{0FB63FE8-B294-1442-8323-CB7BDF734894}" type="sibTrans" cxnId="{766B9BAA-2547-7241-90A2-E952620F74CF}">
      <dgm:prSet/>
      <dgm:spPr/>
      <dgm:t>
        <a:bodyPr/>
        <a:lstStyle/>
        <a:p>
          <a:endParaRPr lang="en-US"/>
        </a:p>
      </dgm:t>
    </dgm:pt>
    <dgm:pt modelId="{668C8A5A-782B-3F42-B50B-2116AB36AF11}">
      <dgm:prSet phldrT="[Text]"/>
      <dgm:spPr>
        <a:solidFill>
          <a:srgbClr val="0000FF"/>
        </a:solidFill>
      </dgm:spPr>
      <dgm:t>
        <a:bodyPr/>
        <a:lstStyle/>
        <a:p>
          <a:r>
            <a:rPr lang="en-US" dirty="0">
              <a:solidFill>
                <a:srgbClr val="FFFFFF"/>
              </a:solidFill>
            </a:rPr>
            <a:t>T1 (private Memory) - Fastest</a:t>
          </a:r>
        </a:p>
      </dgm:t>
    </dgm:pt>
    <dgm:pt modelId="{B231E30B-216E-BF42-AE04-1133AF95CEDF}" type="parTrans" cxnId="{45045FC8-9BD7-3F47-ADBA-6010ED0A722D}">
      <dgm:prSet/>
      <dgm:spPr/>
      <dgm:t>
        <a:bodyPr/>
        <a:lstStyle/>
        <a:p>
          <a:endParaRPr lang="en-US"/>
        </a:p>
      </dgm:t>
    </dgm:pt>
    <dgm:pt modelId="{7D2B623B-C71D-3845-B6C4-DEE8850E7D10}" type="sibTrans" cxnId="{45045FC8-9BD7-3F47-ADBA-6010ED0A722D}">
      <dgm:prSet/>
      <dgm:spPr/>
      <dgm:t>
        <a:bodyPr/>
        <a:lstStyle/>
        <a:p>
          <a:endParaRPr lang="en-US"/>
        </a:p>
      </dgm:t>
    </dgm:pt>
    <dgm:pt modelId="{C30E4384-A633-FC4B-99BD-70E386398CE8}">
      <dgm:prSet phldrT="[Text]"/>
      <dgm:spPr>
        <a:solidFill>
          <a:srgbClr val="0000FF"/>
        </a:solidFill>
      </dgm:spPr>
      <dgm:t>
        <a:bodyPr/>
        <a:lstStyle/>
        <a:p>
          <a:r>
            <a:rPr lang="en-US" dirty="0">
              <a:solidFill>
                <a:srgbClr val="FFFFFF"/>
              </a:solidFill>
            </a:rPr>
            <a:t>T2 (private Memory) - Fastest</a:t>
          </a:r>
        </a:p>
      </dgm:t>
    </dgm:pt>
    <dgm:pt modelId="{A8F726C5-DB1A-4047-A773-45CCCC8EE235}" type="parTrans" cxnId="{95B5A18B-062E-D84C-A8D4-19DB42E1F328}">
      <dgm:prSet/>
      <dgm:spPr/>
      <dgm:t>
        <a:bodyPr/>
        <a:lstStyle/>
        <a:p>
          <a:endParaRPr lang="en-US"/>
        </a:p>
      </dgm:t>
    </dgm:pt>
    <dgm:pt modelId="{8C3ACB2E-A5C9-A043-AD7A-446C4AAB0646}" type="sibTrans" cxnId="{95B5A18B-062E-D84C-A8D4-19DB42E1F328}">
      <dgm:prSet/>
      <dgm:spPr/>
      <dgm:t>
        <a:bodyPr/>
        <a:lstStyle/>
        <a:p>
          <a:endParaRPr lang="en-US"/>
        </a:p>
      </dgm:t>
    </dgm:pt>
    <dgm:pt modelId="{6D7B9515-804C-4148-9258-6D0427B49D04}">
      <dgm:prSet phldrT="[Text]"/>
      <dgm:spPr>
        <a:solidFill>
          <a:srgbClr val="0000FF"/>
        </a:solidFill>
      </dgm:spPr>
      <dgm:t>
        <a:bodyPr/>
        <a:lstStyle/>
        <a:p>
          <a:r>
            <a:rPr lang="en-US" dirty="0">
              <a:solidFill>
                <a:srgbClr val="FFFFFF"/>
              </a:solidFill>
            </a:rPr>
            <a:t>T3 (private Memory) - Fastest</a:t>
          </a:r>
        </a:p>
      </dgm:t>
    </dgm:pt>
    <dgm:pt modelId="{F30650B2-AD3D-B244-A002-F9387C1504D8}" type="parTrans" cxnId="{C1A8D572-F22C-6F4D-9ABC-ABFB03F85788}">
      <dgm:prSet/>
      <dgm:spPr/>
      <dgm:t>
        <a:bodyPr/>
        <a:lstStyle/>
        <a:p>
          <a:endParaRPr lang="en-US"/>
        </a:p>
      </dgm:t>
    </dgm:pt>
    <dgm:pt modelId="{0969CCD5-B5D8-9742-B899-4ECEBC193F09}" type="sibTrans" cxnId="{C1A8D572-F22C-6F4D-9ABC-ABFB03F85788}">
      <dgm:prSet/>
      <dgm:spPr/>
      <dgm:t>
        <a:bodyPr/>
        <a:lstStyle/>
        <a:p>
          <a:endParaRPr lang="en-US"/>
        </a:p>
      </dgm:t>
    </dgm:pt>
    <dgm:pt modelId="{67459782-34B8-914B-A88D-31C846B16485}">
      <dgm:prSet phldrT="[Text]"/>
      <dgm:spPr>
        <a:solidFill>
          <a:srgbClr val="0000FF"/>
        </a:solidFill>
      </dgm:spPr>
      <dgm:t>
        <a:bodyPr/>
        <a:lstStyle/>
        <a:p>
          <a:r>
            <a:rPr lang="en-US" dirty="0"/>
            <a:t>T0 (private Memory) - Fastest</a:t>
          </a:r>
        </a:p>
      </dgm:t>
    </dgm:pt>
    <dgm:pt modelId="{65D02D1E-2772-DD49-B21E-20750C675C81}" type="parTrans" cxnId="{1E86057E-12C0-5D49-98FE-3775FE6323FD}">
      <dgm:prSet/>
      <dgm:spPr/>
      <dgm:t>
        <a:bodyPr/>
        <a:lstStyle/>
        <a:p>
          <a:endParaRPr lang="en-US"/>
        </a:p>
      </dgm:t>
    </dgm:pt>
    <dgm:pt modelId="{6BDEAD33-2D49-5D47-9D5B-94186F3D1486}" type="sibTrans" cxnId="{1E86057E-12C0-5D49-98FE-3775FE6323FD}">
      <dgm:prSet/>
      <dgm:spPr/>
      <dgm:t>
        <a:bodyPr/>
        <a:lstStyle/>
        <a:p>
          <a:endParaRPr lang="en-US"/>
        </a:p>
      </dgm:t>
    </dgm:pt>
    <dgm:pt modelId="{6D5A11CB-BB71-BB4A-9B33-C27DE22CE336}">
      <dgm:prSet phldrT="[Text]"/>
      <dgm:spPr>
        <a:solidFill>
          <a:srgbClr val="0000FF"/>
        </a:solidFill>
      </dgm:spPr>
      <dgm:t>
        <a:bodyPr/>
        <a:lstStyle/>
        <a:p>
          <a:r>
            <a:rPr lang="en-US" dirty="0">
              <a:solidFill>
                <a:srgbClr val="FFFFFF"/>
              </a:solidFill>
            </a:rPr>
            <a:t>T1 (private Memory) - Fastest</a:t>
          </a:r>
        </a:p>
      </dgm:t>
    </dgm:pt>
    <dgm:pt modelId="{18C37E72-44CB-AA49-A33A-CAC33C80226A}" type="parTrans" cxnId="{38C75040-4951-C44E-834D-268A780A52E4}">
      <dgm:prSet/>
      <dgm:spPr/>
      <dgm:t>
        <a:bodyPr/>
        <a:lstStyle/>
        <a:p>
          <a:endParaRPr lang="en-US"/>
        </a:p>
      </dgm:t>
    </dgm:pt>
    <dgm:pt modelId="{5668BE93-FEBF-E141-BA6C-12F9B0D84F3E}" type="sibTrans" cxnId="{38C75040-4951-C44E-834D-268A780A52E4}">
      <dgm:prSet/>
      <dgm:spPr/>
      <dgm:t>
        <a:bodyPr/>
        <a:lstStyle/>
        <a:p>
          <a:endParaRPr lang="en-US"/>
        </a:p>
      </dgm:t>
    </dgm:pt>
    <dgm:pt modelId="{B4E40FBD-3683-AE47-B505-3AF6FF9FD0EE}">
      <dgm:prSet phldrT="[Text]"/>
      <dgm:spPr>
        <a:solidFill>
          <a:srgbClr val="0000FF"/>
        </a:solidFill>
      </dgm:spPr>
      <dgm:t>
        <a:bodyPr/>
        <a:lstStyle/>
        <a:p>
          <a:r>
            <a:rPr lang="en-US" dirty="0">
              <a:solidFill>
                <a:srgbClr val="FFFFFF"/>
              </a:solidFill>
            </a:rPr>
            <a:t>T2 (private Memory) - Fastest</a:t>
          </a:r>
        </a:p>
      </dgm:t>
    </dgm:pt>
    <dgm:pt modelId="{5B65CE85-9B93-1F44-8174-29198A25B0AC}" type="parTrans" cxnId="{EFBFFEC8-7DAA-A943-AF02-4286DD4F0210}">
      <dgm:prSet/>
      <dgm:spPr/>
      <dgm:t>
        <a:bodyPr/>
        <a:lstStyle/>
        <a:p>
          <a:endParaRPr lang="en-US"/>
        </a:p>
      </dgm:t>
    </dgm:pt>
    <dgm:pt modelId="{ACD824C4-5CE1-D445-80CB-A6220415301B}" type="sibTrans" cxnId="{EFBFFEC8-7DAA-A943-AF02-4286DD4F0210}">
      <dgm:prSet/>
      <dgm:spPr/>
      <dgm:t>
        <a:bodyPr/>
        <a:lstStyle/>
        <a:p>
          <a:endParaRPr lang="en-US"/>
        </a:p>
      </dgm:t>
    </dgm:pt>
    <dgm:pt modelId="{7E1B5D0B-7F97-9D40-B3D7-37D8C05D746E}">
      <dgm:prSet phldrT="[Text]"/>
      <dgm:spPr>
        <a:solidFill>
          <a:srgbClr val="0000FF"/>
        </a:solidFill>
      </dgm:spPr>
      <dgm:t>
        <a:bodyPr/>
        <a:lstStyle/>
        <a:p>
          <a:r>
            <a:rPr lang="en-US" dirty="0">
              <a:solidFill>
                <a:srgbClr val="FFFFFF"/>
              </a:solidFill>
            </a:rPr>
            <a:t>T3 (private Memory) - Fastest</a:t>
          </a:r>
        </a:p>
      </dgm:t>
    </dgm:pt>
    <dgm:pt modelId="{B9AEC8B7-37E5-A743-90EB-7BF234B136C5}" type="parTrans" cxnId="{F4B2D3F9-D1A2-EA49-9C46-7FF6E35F2CE2}">
      <dgm:prSet/>
      <dgm:spPr/>
      <dgm:t>
        <a:bodyPr/>
        <a:lstStyle/>
        <a:p>
          <a:endParaRPr lang="en-US"/>
        </a:p>
      </dgm:t>
    </dgm:pt>
    <dgm:pt modelId="{5ED546DC-F52F-0541-9611-5EC4B074DF58}" type="sibTrans" cxnId="{F4B2D3F9-D1A2-EA49-9C46-7FF6E35F2CE2}">
      <dgm:prSet/>
      <dgm:spPr/>
      <dgm:t>
        <a:bodyPr/>
        <a:lstStyle/>
        <a:p>
          <a:endParaRPr lang="en-US"/>
        </a:p>
      </dgm:t>
    </dgm:pt>
    <dgm:pt modelId="{983E71A9-7204-EF4C-B757-7DF35ACF9FFD}" type="pres">
      <dgm:prSet presAssocID="{92CA3033-7E10-5D49-BAEA-5E15AC449AF5}" presName="Name0" presStyleCnt="0">
        <dgm:presLayoutVars>
          <dgm:chPref val="1"/>
          <dgm:dir/>
          <dgm:animOne val="branch"/>
          <dgm:animLvl val="lvl"/>
          <dgm:resizeHandles/>
        </dgm:presLayoutVars>
      </dgm:prSet>
      <dgm:spPr/>
    </dgm:pt>
    <dgm:pt modelId="{3B225D73-810D-D143-A1E4-8C932F338318}" type="pres">
      <dgm:prSet presAssocID="{FDB39E3C-FDA1-D54F-A457-40FBEC185525}" presName="vertOne" presStyleCnt="0"/>
      <dgm:spPr/>
    </dgm:pt>
    <dgm:pt modelId="{409668FE-94A0-804D-BDA3-9A68191F4A02}" type="pres">
      <dgm:prSet presAssocID="{FDB39E3C-FDA1-D54F-A457-40FBEC185525}" presName="txOne" presStyleLbl="node0" presStyleIdx="0" presStyleCnt="1" custLinFactX="33245" custLinFactNeighborX="100000" custLinFactNeighborY="-74541">
        <dgm:presLayoutVars>
          <dgm:chPref val="3"/>
        </dgm:presLayoutVars>
      </dgm:prSet>
      <dgm:spPr/>
    </dgm:pt>
    <dgm:pt modelId="{83C1FEEF-22A8-9646-9A8B-140D58D2A5CA}" type="pres">
      <dgm:prSet presAssocID="{FDB39E3C-FDA1-D54F-A457-40FBEC185525}" presName="parTransOne" presStyleCnt="0"/>
      <dgm:spPr/>
    </dgm:pt>
    <dgm:pt modelId="{8D343D71-ACA8-D447-B069-067A43BA4C69}" type="pres">
      <dgm:prSet presAssocID="{FDB39E3C-FDA1-D54F-A457-40FBEC185525}" presName="horzOne" presStyleCnt="0"/>
      <dgm:spPr/>
    </dgm:pt>
    <dgm:pt modelId="{21340AEB-9D06-424A-A206-979354486AC5}" type="pres">
      <dgm:prSet presAssocID="{B57D8E46-F1A2-074E-9480-892FE5F5889B}" presName="vertTwo" presStyleCnt="0"/>
      <dgm:spPr/>
    </dgm:pt>
    <dgm:pt modelId="{069D6C21-FD72-864D-A3AA-08A444D0ED4D}" type="pres">
      <dgm:prSet presAssocID="{B57D8E46-F1A2-074E-9480-892FE5F5889B}" presName="txTwo" presStyleLbl="node2" presStyleIdx="0" presStyleCnt="2">
        <dgm:presLayoutVars>
          <dgm:chPref val="3"/>
        </dgm:presLayoutVars>
      </dgm:prSet>
      <dgm:spPr/>
    </dgm:pt>
    <dgm:pt modelId="{36E55A28-B6C9-A348-801E-22F6817B8672}" type="pres">
      <dgm:prSet presAssocID="{B57D8E46-F1A2-074E-9480-892FE5F5889B}" presName="parTransTwo" presStyleCnt="0"/>
      <dgm:spPr/>
    </dgm:pt>
    <dgm:pt modelId="{7A7C5103-7546-AA4D-8551-77797ECBE8ED}" type="pres">
      <dgm:prSet presAssocID="{B57D8E46-F1A2-074E-9480-892FE5F5889B}" presName="horzTwo" presStyleCnt="0"/>
      <dgm:spPr/>
    </dgm:pt>
    <dgm:pt modelId="{42BE96C6-2ED5-B84C-B400-C6784F6B4F51}" type="pres">
      <dgm:prSet presAssocID="{67459782-34B8-914B-A88D-31C846B16485}" presName="vertThree" presStyleCnt="0"/>
      <dgm:spPr/>
    </dgm:pt>
    <dgm:pt modelId="{5B55CF9A-D8A5-1848-8B93-A908C3E2E610}" type="pres">
      <dgm:prSet presAssocID="{67459782-34B8-914B-A88D-31C846B16485}" presName="txThree" presStyleLbl="node3" presStyleIdx="0" presStyleCnt="8">
        <dgm:presLayoutVars>
          <dgm:chPref val="3"/>
        </dgm:presLayoutVars>
      </dgm:prSet>
      <dgm:spPr/>
    </dgm:pt>
    <dgm:pt modelId="{1B628409-76E2-BD4E-AEC7-35C06A286FCE}" type="pres">
      <dgm:prSet presAssocID="{67459782-34B8-914B-A88D-31C846B16485}" presName="horzThree" presStyleCnt="0"/>
      <dgm:spPr/>
    </dgm:pt>
    <dgm:pt modelId="{79B0900E-CAD1-E44A-810D-495624CB2BD1}" type="pres">
      <dgm:prSet presAssocID="{6BDEAD33-2D49-5D47-9D5B-94186F3D1486}" presName="sibSpaceThree" presStyleCnt="0"/>
      <dgm:spPr/>
    </dgm:pt>
    <dgm:pt modelId="{8688A8A8-6D87-3240-868F-FB15175D3798}" type="pres">
      <dgm:prSet presAssocID="{6D5A11CB-BB71-BB4A-9B33-C27DE22CE336}" presName="vertThree" presStyleCnt="0"/>
      <dgm:spPr/>
    </dgm:pt>
    <dgm:pt modelId="{C2890550-0B94-0E47-895B-B726A0B1AF89}" type="pres">
      <dgm:prSet presAssocID="{6D5A11CB-BB71-BB4A-9B33-C27DE22CE336}" presName="txThree" presStyleLbl="node3" presStyleIdx="1" presStyleCnt="8">
        <dgm:presLayoutVars>
          <dgm:chPref val="3"/>
        </dgm:presLayoutVars>
      </dgm:prSet>
      <dgm:spPr/>
    </dgm:pt>
    <dgm:pt modelId="{D741E082-2AFB-D642-9D49-4664AB8D5627}" type="pres">
      <dgm:prSet presAssocID="{6D5A11CB-BB71-BB4A-9B33-C27DE22CE336}" presName="horzThree" presStyleCnt="0"/>
      <dgm:spPr/>
    </dgm:pt>
    <dgm:pt modelId="{44FB0E18-A55E-364C-A6AF-7DE030D4ACCF}" type="pres">
      <dgm:prSet presAssocID="{5668BE93-FEBF-E141-BA6C-12F9B0D84F3E}" presName="sibSpaceThree" presStyleCnt="0"/>
      <dgm:spPr/>
    </dgm:pt>
    <dgm:pt modelId="{97651CA9-5FBB-674A-ABA2-EF9BC9EC02F4}" type="pres">
      <dgm:prSet presAssocID="{B4E40FBD-3683-AE47-B505-3AF6FF9FD0EE}" presName="vertThree" presStyleCnt="0"/>
      <dgm:spPr/>
    </dgm:pt>
    <dgm:pt modelId="{613FDF2F-EE1D-A14B-ABC4-A0903BFB7B0C}" type="pres">
      <dgm:prSet presAssocID="{B4E40FBD-3683-AE47-B505-3AF6FF9FD0EE}" presName="txThree" presStyleLbl="node3" presStyleIdx="2" presStyleCnt="8">
        <dgm:presLayoutVars>
          <dgm:chPref val="3"/>
        </dgm:presLayoutVars>
      </dgm:prSet>
      <dgm:spPr/>
    </dgm:pt>
    <dgm:pt modelId="{5F48459D-6DDB-564A-ACC7-95ACEE23D3D7}" type="pres">
      <dgm:prSet presAssocID="{B4E40FBD-3683-AE47-B505-3AF6FF9FD0EE}" presName="horzThree" presStyleCnt="0"/>
      <dgm:spPr/>
    </dgm:pt>
    <dgm:pt modelId="{1CABE042-5B4B-8A41-9245-E7285A44697A}" type="pres">
      <dgm:prSet presAssocID="{ACD824C4-5CE1-D445-80CB-A6220415301B}" presName="sibSpaceThree" presStyleCnt="0"/>
      <dgm:spPr/>
    </dgm:pt>
    <dgm:pt modelId="{5C1430F6-FC54-C440-8C0E-496CF561BBAE}" type="pres">
      <dgm:prSet presAssocID="{7E1B5D0B-7F97-9D40-B3D7-37D8C05D746E}" presName="vertThree" presStyleCnt="0"/>
      <dgm:spPr/>
    </dgm:pt>
    <dgm:pt modelId="{46C57D53-70E0-F749-B30E-BAE4DC530EBB}" type="pres">
      <dgm:prSet presAssocID="{7E1B5D0B-7F97-9D40-B3D7-37D8C05D746E}" presName="txThree" presStyleLbl="node3" presStyleIdx="3" presStyleCnt="8">
        <dgm:presLayoutVars>
          <dgm:chPref val="3"/>
        </dgm:presLayoutVars>
      </dgm:prSet>
      <dgm:spPr/>
    </dgm:pt>
    <dgm:pt modelId="{A2031A02-53CC-CF4A-88C2-3F5E75B36D5E}" type="pres">
      <dgm:prSet presAssocID="{7E1B5D0B-7F97-9D40-B3D7-37D8C05D746E}" presName="horzThree" presStyleCnt="0"/>
      <dgm:spPr/>
    </dgm:pt>
    <dgm:pt modelId="{684193FA-4BFA-D643-89F3-0CA5AE31FA92}" type="pres">
      <dgm:prSet presAssocID="{986785BF-BBB8-084A-88B3-D34DF35ED062}" presName="sibSpaceTwo" presStyleCnt="0"/>
      <dgm:spPr/>
    </dgm:pt>
    <dgm:pt modelId="{AC418A97-0621-124D-B920-89AC99D757AB}" type="pres">
      <dgm:prSet presAssocID="{44FB4D3C-A0BF-DB4C-96D1-8812002BDFD6}" presName="vertTwo" presStyleCnt="0"/>
      <dgm:spPr/>
    </dgm:pt>
    <dgm:pt modelId="{0384EBE0-CC62-AF4E-8130-969AC4D2E79B}" type="pres">
      <dgm:prSet presAssocID="{44FB4D3C-A0BF-DB4C-96D1-8812002BDFD6}" presName="txTwo" presStyleLbl="node2" presStyleIdx="1" presStyleCnt="2">
        <dgm:presLayoutVars>
          <dgm:chPref val="3"/>
        </dgm:presLayoutVars>
      </dgm:prSet>
      <dgm:spPr/>
    </dgm:pt>
    <dgm:pt modelId="{D5D02B03-555B-8E4C-862C-0063D573C8E6}" type="pres">
      <dgm:prSet presAssocID="{44FB4D3C-A0BF-DB4C-96D1-8812002BDFD6}" presName="parTransTwo" presStyleCnt="0"/>
      <dgm:spPr/>
    </dgm:pt>
    <dgm:pt modelId="{89AF83C1-4748-4A4D-A471-05FE3C5AB8FF}" type="pres">
      <dgm:prSet presAssocID="{44FB4D3C-A0BF-DB4C-96D1-8812002BDFD6}" presName="horzTwo" presStyleCnt="0"/>
      <dgm:spPr/>
    </dgm:pt>
    <dgm:pt modelId="{52579345-690F-9B4A-9DF0-A389328167B5}" type="pres">
      <dgm:prSet presAssocID="{441C6F57-B6D5-984E-906B-B17A459E41C5}" presName="vertThree" presStyleCnt="0"/>
      <dgm:spPr/>
    </dgm:pt>
    <dgm:pt modelId="{9E68BC77-F016-C64C-8778-D5C3B8A24223}" type="pres">
      <dgm:prSet presAssocID="{441C6F57-B6D5-984E-906B-B17A459E41C5}" presName="txThree" presStyleLbl="node3" presStyleIdx="4" presStyleCnt="8">
        <dgm:presLayoutVars>
          <dgm:chPref val="3"/>
        </dgm:presLayoutVars>
      </dgm:prSet>
      <dgm:spPr/>
    </dgm:pt>
    <dgm:pt modelId="{0F9204F7-BFB5-1E4E-BE8B-8EE4ED2A8360}" type="pres">
      <dgm:prSet presAssocID="{441C6F57-B6D5-984E-906B-B17A459E41C5}" presName="horzThree" presStyleCnt="0"/>
      <dgm:spPr/>
    </dgm:pt>
    <dgm:pt modelId="{CDA7D6B8-AB6E-5A4B-B92F-BD615FA1A96F}" type="pres">
      <dgm:prSet presAssocID="{0FB63FE8-B294-1442-8323-CB7BDF734894}" presName="sibSpaceThree" presStyleCnt="0"/>
      <dgm:spPr/>
    </dgm:pt>
    <dgm:pt modelId="{62707645-A18C-0B46-A894-E20C74FF6E78}" type="pres">
      <dgm:prSet presAssocID="{668C8A5A-782B-3F42-B50B-2116AB36AF11}" presName="vertThree" presStyleCnt="0"/>
      <dgm:spPr/>
    </dgm:pt>
    <dgm:pt modelId="{4BF841D1-17BD-4E49-96AA-50252F8BA065}" type="pres">
      <dgm:prSet presAssocID="{668C8A5A-782B-3F42-B50B-2116AB36AF11}" presName="txThree" presStyleLbl="node3" presStyleIdx="5" presStyleCnt="8">
        <dgm:presLayoutVars>
          <dgm:chPref val="3"/>
        </dgm:presLayoutVars>
      </dgm:prSet>
      <dgm:spPr/>
    </dgm:pt>
    <dgm:pt modelId="{E5E6322F-A39E-B148-9B23-90BF654ECBC4}" type="pres">
      <dgm:prSet presAssocID="{668C8A5A-782B-3F42-B50B-2116AB36AF11}" presName="horzThree" presStyleCnt="0"/>
      <dgm:spPr/>
    </dgm:pt>
    <dgm:pt modelId="{5A67D0BD-917C-3D45-9053-C4EA214F3394}" type="pres">
      <dgm:prSet presAssocID="{7D2B623B-C71D-3845-B6C4-DEE8850E7D10}" presName="sibSpaceThree" presStyleCnt="0"/>
      <dgm:spPr/>
    </dgm:pt>
    <dgm:pt modelId="{4D75E9DB-C341-2E4F-B8D2-0F1B48C77A75}" type="pres">
      <dgm:prSet presAssocID="{C30E4384-A633-FC4B-99BD-70E386398CE8}" presName="vertThree" presStyleCnt="0"/>
      <dgm:spPr/>
    </dgm:pt>
    <dgm:pt modelId="{87FC025A-5ED0-4941-8231-E4CCD3076FA1}" type="pres">
      <dgm:prSet presAssocID="{C30E4384-A633-FC4B-99BD-70E386398CE8}" presName="txThree" presStyleLbl="node3" presStyleIdx="6" presStyleCnt="8">
        <dgm:presLayoutVars>
          <dgm:chPref val="3"/>
        </dgm:presLayoutVars>
      </dgm:prSet>
      <dgm:spPr/>
    </dgm:pt>
    <dgm:pt modelId="{6283022F-B677-0A46-B0D0-FEEC5BCDC75E}" type="pres">
      <dgm:prSet presAssocID="{C30E4384-A633-FC4B-99BD-70E386398CE8}" presName="horzThree" presStyleCnt="0"/>
      <dgm:spPr/>
    </dgm:pt>
    <dgm:pt modelId="{E2D55FE0-58C8-004E-90A6-D5294F5DB4C4}" type="pres">
      <dgm:prSet presAssocID="{8C3ACB2E-A5C9-A043-AD7A-446C4AAB0646}" presName="sibSpaceThree" presStyleCnt="0"/>
      <dgm:spPr/>
    </dgm:pt>
    <dgm:pt modelId="{ED78D844-48C4-6B43-BD28-C6DE3121DFA7}" type="pres">
      <dgm:prSet presAssocID="{6D7B9515-804C-4148-9258-6D0427B49D04}" presName="vertThree" presStyleCnt="0"/>
      <dgm:spPr/>
    </dgm:pt>
    <dgm:pt modelId="{89E897D7-6C68-7B46-B7A9-F38C5A45FF24}" type="pres">
      <dgm:prSet presAssocID="{6D7B9515-804C-4148-9258-6D0427B49D04}" presName="txThree" presStyleLbl="node3" presStyleIdx="7" presStyleCnt="8">
        <dgm:presLayoutVars>
          <dgm:chPref val="3"/>
        </dgm:presLayoutVars>
      </dgm:prSet>
      <dgm:spPr/>
    </dgm:pt>
    <dgm:pt modelId="{67B3D427-3682-4644-B3C6-C986F4B4F4DE}" type="pres">
      <dgm:prSet presAssocID="{6D7B9515-804C-4148-9258-6D0427B49D04}" presName="horzThree" presStyleCnt="0"/>
      <dgm:spPr/>
    </dgm:pt>
  </dgm:ptLst>
  <dgm:cxnLst>
    <dgm:cxn modelId="{932D7800-62D3-674A-BC2F-3A0595640C03}" type="presOf" srcId="{B57D8E46-F1A2-074E-9480-892FE5F5889B}" destId="{069D6C21-FD72-864D-A3AA-08A444D0ED4D}" srcOrd="0" destOrd="0" presId="urn:microsoft.com/office/officeart/2005/8/layout/hierarchy4"/>
    <dgm:cxn modelId="{38C75040-4951-C44E-834D-268A780A52E4}" srcId="{B57D8E46-F1A2-074E-9480-892FE5F5889B}" destId="{6D5A11CB-BB71-BB4A-9B33-C27DE22CE336}" srcOrd="1" destOrd="0" parTransId="{18C37E72-44CB-AA49-A33A-CAC33C80226A}" sibTransId="{5668BE93-FEBF-E141-BA6C-12F9B0D84F3E}"/>
    <dgm:cxn modelId="{BE7CC76A-BD64-F64F-BF1D-756F21E92D5A}" srcId="{FDB39E3C-FDA1-D54F-A457-40FBEC185525}" destId="{44FB4D3C-A0BF-DB4C-96D1-8812002BDFD6}" srcOrd="1" destOrd="0" parTransId="{CEF71989-9706-5346-9B91-A6C610E46CE8}" sibTransId="{43EB58A8-FDB7-2C40-BF0A-7ADB464779EC}"/>
    <dgm:cxn modelId="{C1A8D572-F22C-6F4D-9ABC-ABFB03F85788}" srcId="{44FB4D3C-A0BF-DB4C-96D1-8812002BDFD6}" destId="{6D7B9515-804C-4148-9258-6D0427B49D04}" srcOrd="3" destOrd="0" parTransId="{F30650B2-AD3D-B244-A002-F9387C1504D8}" sibTransId="{0969CCD5-B5D8-9742-B899-4ECEBC193F09}"/>
    <dgm:cxn modelId="{AAA31F7A-3CE0-E34F-B071-E38AC237DA93}" type="presOf" srcId="{668C8A5A-782B-3F42-B50B-2116AB36AF11}" destId="{4BF841D1-17BD-4E49-96AA-50252F8BA065}" srcOrd="0" destOrd="0" presId="urn:microsoft.com/office/officeart/2005/8/layout/hierarchy4"/>
    <dgm:cxn modelId="{1E86057E-12C0-5D49-98FE-3775FE6323FD}" srcId="{B57D8E46-F1A2-074E-9480-892FE5F5889B}" destId="{67459782-34B8-914B-A88D-31C846B16485}" srcOrd="0" destOrd="0" parTransId="{65D02D1E-2772-DD49-B21E-20750C675C81}" sibTransId="{6BDEAD33-2D49-5D47-9D5B-94186F3D1486}"/>
    <dgm:cxn modelId="{569AB27F-2540-BD49-848E-4B490F12FDC9}" srcId="{FDB39E3C-FDA1-D54F-A457-40FBEC185525}" destId="{B57D8E46-F1A2-074E-9480-892FE5F5889B}" srcOrd="0" destOrd="0" parTransId="{FC404E35-A802-0644-8752-C3B3AC3516F6}" sibTransId="{986785BF-BBB8-084A-88B3-D34DF35ED062}"/>
    <dgm:cxn modelId="{95B5A18B-062E-D84C-A8D4-19DB42E1F328}" srcId="{44FB4D3C-A0BF-DB4C-96D1-8812002BDFD6}" destId="{C30E4384-A633-FC4B-99BD-70E386398CE8}" srcOrd="2" destOrd="0" parTransId="{A8F726C5-DB1A-4047-A773-45CCCC8EE235}" sibTransId="{8C3ACB2E-A5C9-A043-AD7A-446C4AAB0646}"/>
    <dgm:cxn modelId="{0BB26F8D-E9BF-0E48-A3B2-C162A621B23F}" type="presOf" srcId="{C30E4384-A633-FC4B-99BD-70E386398CE8}" destId="{87FC025A-5ED0-4941-8231-E4CCD3076FA1}" srcOrd="0" destOrd="0" presId="urn:microsoft.com/office/officeart/2005/8/layout/hierarchy4"/>
    <dgm:cxn modelId="{FB520694-2876-D34D-B564-F4D852C166E5}" type="presOf" srcId="{44FB4D3C-A0BF-DB4C-96D1-8812002BDFD6}" destId="{0384EBE0-CC62-AF4E-8130-969AC4D2E79B}" srcOrd="0" destOrd="0" presId="urn:microsoft.com/office/officeart/2005/8/layout/hierarchy4"/>
    <dgm:cxn modelId="{CFA36495-B394-1D45-BFFD-791512FFB2E4}" type="presOf" srcId="{67459782-34B8-914B-A88D-31C846B16485}" destId="{5B55CF9A-D8A5-1848-8B93-A908C3E2E610}" srcOrd="0" destOrd="0" presId="urn:microsoft.com/office/officeart/2005/8/layout/hierarchy4"/>
    <dgm:cxn modelId="{766B9BAA-2547-7241-90A2-E952620F74CF}" srcId="{44FB4D3C-A0BF-DB4C-96D1-8812002BDFD6}" destId="{441C6F57-B6D5-984E-906B-B17A459E41C5}" srcOrd="0" destOrd="0" parTransId="{BE505476-B20E-BA40-8F1E-25488FFE9B68}" sibTransId="{0FB63FE8-B294-1442-8323-CB7BDF734894}"/>
    <dgm:cxn modelId="{C5B4DDAC-B418-7C4E-ADF2-F942EE1833A6}" type="presOf" srcId="{B4E40FBD-3683-AE47-B505-3AF6FF9FD0EE}" destId="{613FDF2F-EE1D-A14B-ABC4-A0903BFB7B0C}" srcOrd="0" destOrd="0" presId="urn:microsoft.com/office/officeart/2005/8/layout/hierarchy4"/>
    <dgm:cxn modelId="{225CF5B1-0DC0-B849-BB97-BB9B6AB41206}" type="presOf" srcId="{92CA3033-7E10-5D49-BAEA-5E15AC449AF5}" destId="{983E71A9-7204-EF4C-B757-7DF35ACF9FFD}" srcOrd="0" destOrd="0" presId="urn:microsoft.com/office/officeart/2005/8/layout/hierarchy4"/>
    <dgm:cxn modelId="{10DF91C2-0B8B-1846-ACBA-D06C5CBD8C72}" type="presOf" srcId="{6D5A11CB-BB71-BB4A-9B33-C27DE22CE336}" destId="{C2890550-0B94-0E47-895B-B726A0B1AF89}" srcOrd="0" destOrd="0" presId="urn:microsoft.com/office/officeart/2005/8/layout/hierarchy4"/>
    <dgm:cxn modelId="{4133DEC5-34E0-204A-BEAE-C6840A7DDCAF}" type="presOf" srcId="{6D7B9515-804C-4148-9258-6D0427B49D04}" destId="{89E897D7-6C68-7B46-B7A9-F38C5A45FF24}" srcOrd="0" destOrd="0" presId="urn:microsoft.com/office/officeart/2005/8/layout/hierarchy4"/>
    <dgm:cxn modelId="{2E2F3FC6-0DC8-5F4B-9429-B976F0CC1E57}" type="presOf" srcId="{FDB39E3C-FDA1-D54F-A457-40FBEC185525}" destId="{409668FE-94A0-804D-BDA3-9A68191F4A02}" srcOrd="0" destOrd="0" presId="urn:microsoft.com/office/officeart/2005/8/layout/hierarchy4"/>
    <dgm:cxn modelId="{45045FC8-9BD7-3F47-ADBA-6010ED0A722D}" srcId="{44FB4D3C-A0BF-DB4C-96D1-8812002BDFD6}" destId="{668C8A5A-782B-3F42-B50B-2116AB36AF11}" srcOrd="1" destOrd="0" parTransId="{B231E30B-216E-BF42-AE04-1133AF95CEDF}" sibTransId="{7D2B623B-C71D-3845-B6C4-DEE8850E7D10}"/>
    <dgm:cxn modelId="{EFBFFEC8-7DAA-A943-AF02-4286DD4F0210}" srcId="{B57D8E46-F1A2-074E-9480-892FE5F5889B}" destId="{B4E40FBD-3683-AE47-B505-3AF6FF9FD0EE}" srcOrd="2" destOrd="0" parTransId="{5B65CE85-9B93-1F44-8174-29198A25B0AC}" sibTransId="{ACD824C4-5CE1-D445-80CB-A6220415301B}"/>
    <dgm:cxn modelId="{480618EE-D131-174A-9C5F-2A674E770A28}" srcId="{92CA3033-7E10-5D49-BAEA-5E15AC449AF5}" destId="{FDB39E3C-FDA1-D54F-A457-40FBEC185525}" srcOrd="0" destOrd="0" parTransId="{F2CB5F79-E0A9-AF44-85B3-C63730E07BF1}" sibTransId="{68BB825B-0C6C-3B43-BFDB-0EC117F00A15}"/>
    <dgm:cxn modelId="{0F86AEF5-B7C2-674E-8647-773F8857233A}" type="presOf" srcId="{441C6F57-B6D5-984E-906B-B17A459E41C5}" destId="{9E68BC77-F016-C64C-8778-D5C3B8A24223}" srcOrd="0" destOrd="0" presId="urn:microsoft.com/office/officeart/2005/8/layout/hierarchy4"/>
    <dgm:cxn modelId="{F4B2D3F9-D1A2-EA49-9C46-7FF6E35F2CE2}" srcId="{B57D8E46-F1A2-074E-9480-892FE5F5889B}" destId="{7E1B5D0B-7F97-9D40-B3D7-37D8C05D746E}" srcOrd="3" destOrd="0" parTransId="{B9AEC8B7-37E5-A743-90EB-7BF234B136C5}" sibTransId="{5ED546DC-F52F-0541-9611-5EC4B074DF58}"/>
    <dgm:cxn modelId="{ED3B61FE-3F19-9047-9B99-F4479AF32974}" type="presOf" srcId="{7E1B5D0B-7F97-9D40-B3D7-37D8C05D746E}" destId="{46C57D53-70E0-F749-B30E-BAE4DC530EBB}" srcOrd="0" destOrd="0" presId="urn:microsoft.com/office/officeart/2005/8/layout/hierarchy4"/>
    <dgm:cxn modelId="{5D6649B3-AD11-0E44-A4A7-48AD22656838}" type="presParOf" srcId="{983E71A9-7204-EF4C-B757-7DF35ACF9FFD}" destId="{3B225D73-810D-D143-A1E4-8C932F338318}" srcOrd="0" destOrd="0" presId="urn:microsoft.com/office/officeart/2005/8/layout/hierarchy4"/>
    <dgm:cxn modelId="{0F4C10F2-EC5F-AB49-844A-DEF5C1294BD4}" type="presParOf" srcId="{3B225D73-810D-D143-A1E4-8C932F338318}" destId="{409668FE-94A0-804D-BDA3-9A68191F4A02}" srcOrd="0" destOrd="0" presId="urn:microsoft.com/office/officeart/2005/8/layout/hierarchy4"/>
    <dgm:cxn modelId="{38F19B44-5309-284F-932C-2962611CA805}" type="presParOf" srcId="{3B225D73-810D-D143-A1E4-8C932F338318}" destId="{83C1FEEF-22A8-9646-9A8B-140D58D2A5CA}" srcOrd="1" destOrd="0" presId="urn:microsoft.com/office/officeart/2005/8/layout/hierarchy4"/>
    <dgm:cxn modelId="{54CB26C7-556B-104F-80D7-34DA5436EB83}" type="presParOf" srcId="{3B225D73-810D-D143-A1E4-8C932F338318}" destId="{8D343D71-ACA8-D447-B069-067A43BA4C69}" srcOrd="2" destOrd="0" presId="urn:microsoft.com/office/officeart/2005/8/layout/hierarchy4"/>
    <dgm:cxn modelId="{641FAC33-56B9-FA48-9D5C-6C34F84204AF}" type="presParOf" srcId="{8D343D71-ACA8-D447-B069-067A43BA4C69}" destId="{21340AEB-9D06-424A-A206-979354486AC5}" srcOrd="0" destOrd="0" presId="urn:microsoft.com/office/officeart/2005/8/layout/hierarchy4"/>
    <dgm:cxn modelId="{4C32317F-5305-B14E-84BF-9D7EB233B2EA}" type="presParOf" srcId="{21340AEB-9D06-424A-A206-979354486AC5}" destId="{069D6C21-FD72-864D-A3AA-08A444D0ED4D}" srcOrd="0" destOrd="0" presId="urn:microsoft.com/office/officeart/2005/8/layout/hierarchy4"/>
    <dgm:cxn modelId="{70695C80-28AA-7E49-AD55-9CEB2C1A2C6F}" type="presParOf" srcId="{21340AEB-9D06-424A-A206-979354486AC5}" destId="{36E55A28-B6C9-A348-801E-22F6817B8672}" srcOrd="1" destOrd="0" presId="urn:microsoft.com/office/officeart/2005/8/layout/hierarchy4"/>
    <dgm:cxn modelId="{961E2DC6-274C-5342-8988-E47FBF0A092A}" type="presParOf" srcId="{21340AEB-9D06-424A-A206-979354486AC5}" destId="{7A7C5103-7546-AA4D-8551-77797ECBE8ED}" srcOrd="2" destOrd="0" presId="urn:microsoft.com/office/officeart/2005/8/layout/hierarchy4"/>
    <dgm:cxn modelId="{BEA5C9DF-F32E-6B4E-85BF-856A509764C4}" type="presParOf" srcId="{7A7C5103-7546-AA4D-8551-77797ECBE8ED}" destId="{42BE96C6-2ED5-B84C-B400-C6784F6B4F51}" srcOrd="0" destOrd="0" presId="urn:microsoft.com/office/officeart/2005/8/layout/hierarchy4"/>
    <dgm:cxn modelId="{20FEAE7E-9FA5-D84D-9BD1-881A21B832A0}" type="presParOf" srcId="{42BE96C6-2ED5-B84C-B400-C6784F6B4F51}" destId="{5B55CF9A-D8A5-1848-8B93-A908C3E2E610}" srcOrd="0" destOrd="0" presId="urn:microsoft.com/office/officeart/2005/8/layout/hierarchy4"/>
    <dgm:cxn modelId="{7B8E024A-A155-A34F-9D7D-CFB3156BDF69}" type="presParOf" srcId="{42BE96C6-2ED5-B84C-B400-C6784F6B4F51}" destId="{1B628409-76E2-BD4E-AEC7-35C06A286FCE}" srcOrd="1" destOrd="0" presId="urn:microsoft.com/office/officeart/2005/8/layout/hierarchy4"/>
    <dgm:cxn modelId="{9FD284F3-9B54-0446-9B12-BBB4616F24B9}" type="presParOf" srcId="{7A7C5103-7546-AA4D-8551-77797ECBE8ED}" destId="{79B0900E-CAD1-E44A-810D-495624CB2BD1}" srcOrd="1" destOrd="0" presId="urn:microsoft.com/office/officeart/2005/8/layout/hierarchy4"/>
    <dgm:cxn modelId="{B582CB0D-EA56-4247-A6D7-89342938C8B4}" type="presParOf" srcId="{7A7C5103-7546-AA4D-8551-77797ECBE8ED}" destId="{8688A8A8-6D87-3240-868F-FB15175D3798}" srcOrd="2" destOrd="0" presId="urn:microsoft.com/office/officeart/2005/8/layout/hierarchy4"/>
    <dgm:cxn modelId="{26026C99-57A3-FD48-AE93-74336DD491CA}" type="presParOf" srcId="{8688A8A8-6D87-3240-868F-FB15175D3798}" destId="{C2890550-0B94-0E47-895B-B726A0B1AF89}" srcOrd="0" destOrd="0" presId="urn:microsoft.com/office/officeart/2005/8/layout/hierarchy4"/>
    <dgm:cxn modelId="{2A8A66C4-D6E5-8347-A3FA-9A1EFF96E4DA}" type="presParOf" srcId="{8688A8A8-6D87-3240-868F-FB15175D3798}" destId="{D741E082-2AFB-D642-9D49-4664AB8D5627}" srcOrd="1" destOrd="0" presId="urn:microsoft.com/office/officeart/2005/8/layout/hierarchy4"/>
    <dgm:cxn modelId="{BC165F53-5371-CD4D-B1A3-D2F9853B4E54}" type="presParOf" srcId="{7A7C5103-7546-AA4D-8551-77797ECBE8ED}" destId="{44FB0E18-A55E-364C-A6AF-7DE030D4ACCF}" srcOrd="3" destOrd="0" presId="urn:microsoft.com/office/officeart/2005/8/layout/hierarchy4"/>
    <dgm:cxn modelId="{EC745457-93E0-F54A-8CEC-B993B4D7A69A}" type="presParOf" srcId="{7A7C5103-7546-AA4D-8551-77797ECBE8ED}" destId="{97651CA9-5FBB-674A-ABA2-EF9BC9EC02F4}" srcOrd="4" destOrd="0" presId="urn:microsoft.com/office/officeart/2005/8/layout/hierarchy4"/>
    <dgm:cxn modelId="{7DE76E57-B792-5B4A-B557-42B56ABE0746}" type="presParOf" srcId="{97651CA9-5FBB-674A-ABA2-EF9BC9EC02F4}" destId="{613FDF2F-EE1D-A14B-ABC4-A0903BFB7B0C}" srcOrd="0" destOrd="0" presId="urn:microsoft.com/office/officeart/2005/8/layout/hierarchy4"/>
    <dgm:cxn modelId="{A5A7A1E8-90F4-6142-9AAA-405D79690E94}" type="presParOf" srcId="{97651CA9-5FBB-674A-ABA2-EF9BC9EC02F4}" destId="{5F48459D-6DDB-564A-ACC7-95ACEE23D3D7}" srcOrd="1" destOrd="0" presId="urn:microsoft.com/office/officeart/2005/8/layout/hierarchy4"/>
    <dgm:cxn modelId="{D5D3AE56-EEEB-0C47-8D89-9418DF73D6B3}" type="presParOf" srcId="{7A7C5103-7546-AA4D-8551-77797ECBE8ED}" destId="{1CABE042-5B4B-8A41-9245-E7285A44697A}" srcOrd="5" destOrd="0" presId="urn:microsoft.com/office/officeart/2005/8/layout/hierarchy4"/>
    <dgm:cxn modelId="{40905936-C640-024D-A2BF-6013D69C8615}" type="presParOf" srcId="{7A7C5103-7546-AA4D-8551-77797ECBE8ED}" destId="{5C1430F6-FC54-C440-8C0E-496CF561BBAE}" srcOrd="6" destOrd="0" presId="urn:microsoft.com/office/officeart/2005/8/layout/hierarchy4"/>
    <dgm:cxn modelId="{3BD203E2-93E8-DF47-AB86-385F52BC8F1B}" type="presParOf" srcId="{5C1430F6-FC54-C440-8C0E-496CF561BBAE}" destId="{46C57D53-70E0-F749-B30E-BAE4DC530EBB}" srcOrd="0" destOrd="0" presId="urn:microsoft.com/office/officeart/2005/8/layout/hierarchy4"/>
    <dgm:cxn modelId="{930EF9B2-64AD-8248-85CA-74DF14B2B26E}" type="presParOf" srcId="{5C1430F6-FC54-C440-8C0E-496CF561BBAE}" destId="{A2031A02-53CC-CF4A-88C2-3F5E75B36D5E}" srcOrd="1" destOrd="0" presId="urn:microsoft.com/office/officeart/2005/8/layout/hierarchy4"/>
    <dgm:cxn modelId="{92CC0D4A-1260-8244-93F3-5CFD104B9633}" type="presParOf" srcId="{8D343D71-ACA8-D447-B069-067A43BA4C69}" destId="{684193FA-4BFA-D643-89F3-0CA5AE31FA92}" srcOrd="1" destOrd="0" presId="urn:microsoft.com/office/officeart/2005/8/layout/hierarchy4"/>
    <dgm:cxn modelId="{FF446C04-6170-E64E-8C33-D722160CC327}" type="presParOf" srcId="{8D343D71-ACA8-D447-B069-067A43BA4C69}" destId="{AC418A97-0621-124D-B920-89AC99D757AB}" srcOrd="2" destOrd="0" presId="urn:microsoft.com/office/officeart/2005/8/layout/hierarchy4"/>
    <dgm:cxn modelId="{C14E3C7E-05DA-EA48-BC18-6B38EF2B14FA}" type="presParOf" srcId="{AC418A97-0621-124D-B920-89AC99D757AB}" destId="{0384EBE0-CC62-AF4E-8130-969AC4D2E79B}" srcOrd="0" destOrd="0" presId="urn:microsoft.com/office/officeart/2005/8/layout/hierarchy4"/>
    <dgm:cxn modelId="{33602DB9-5EF7-EF4B-B8D5-E824076516D0}" type="presParOf" srcId="{AC418A97-0621-124D-B920-89AC99D757AB}" destId="{D5D02B03-555B-8E4C-862C-0063D573C8E6}" srcOrd="1" destOrd="0" presId="urn:microsoft.com/office/officeart/2005/8/layout/hierarchy4"/>
    <dgm:cxn modelId="{C1BA9988-7A02-7F41-96A0-4196EFDB1551}" type="presParOf" srcId="{AC418A97-0621-124D-B920-89AC99D757AB}" destId="{89AF83C1-4748-4A4D-A471-05FE3C5AB8FF}" srcOrd="2" destOrd="0" presId="urn:microsoft.com/office/officeart/2005/8/layout/hierarchy4"/>
    <dgm:cxn modelId="{8C8AC98D-924F-8B48-BE42-8465C244CCA3}" type="presParOf" srcId="{89AF83C1-4748-4A4D-A471-05FE3C5AB8FF}" destId="{52579345-690F-9B4A-9DF0-A389328167B5}" srcOrd="0" destOrd="0" presId="urn:microsoft.com/office/officeart/2005/8/layout/hierarchy4"/>
    <dgm:cxn modelId="{F7F2D543-ACFE-9546-AED7-3A5BC6021411}" type="presParOf" srcId="{52579345-690F-9B4A-9DF0-A389328167B5}" destId="{9E68BC77-F016-C64C-8778-D5C3B8A24223}" srcOrd="0" destOrd="0" presId="urn:microsoft.com/office/officeart/2005/8/layout/hierarchy4"/>
    <dgm:cxn modelId="{E76E4401-0042-E14A-84E7-A8EC165B0D2D}" type="presParOf" srcId="{52579345-690F-9B4A-9DF0-A389328167B5}" destId="{0F9204F7-BFB5-1E4E-BE8B-8EE4ED2A8360}" srcOrd="1" destOrd="0" presId="urn:microsoft.com/office/officeart/2005/8/layout/hierarchy4"/>
    <dgm:cxn modelId="{A24F30F9-B7E7-E84C-9DA4-1DEF2FAE87CB}" type="presParOf" srcId="{89AF83C1-4748-4A4D-A471-05FE3C5AB8FF}" destId="{CDA7D6B8-AB6E-5A4B-B92F-BD615FA1A96F}" srcOrd="1" destOrd="0" presId="urn:microsoft.com/office/officeart/2005/8/layout/hierarchy4"/>
    <dgm:cxn modelId="{83A8D927-4EEB-954C-B0EA-E8CE0BEE8F54}" type="presParOf" srcId="{89AF83C1-4748-4A4D-A471-05FE3C5AB8FF}" destId="{62707645-A18C-0B46-A894-E20C74FF6E78}" srcOrd="2" destOrd="0" presId="urn:microsoft.com/office/officeart/2005/8/layout/hierarchy4"/>
    <dgm:cxn modelId="{0F09C7DA-8703-DD40-BB0A-BA982EB275CC}" type="presParOf" srcId="{62707645-A18C-0B46-A894-E20C74FF6E78}" destId="{4BF841D1-17BD-4E49-96AA-50252F8BA065}" srcOrd="0" destOrd="0" presId="urn:microsoft.com/office/officeart/2005/8/layout/hierarchy4"/>
    <dgm:cxn modelId="{BE8B0C1C-00CC-E34E-BE91-60144604F65D}" type="presParOf" srcId="{62707645-A18C-0B46-A894-E20C74FF6E78}" destId="{E5E6322F-A39E-B148-9B23-90BF654ECBC4}" srcOrd="1" destOrd="0" presId="urn:microsoft.com/office/officeart/2005/8/layout/hierarchy4"/>
    <dgm:cxn modelId="{E43D6872-C291-1740-848F-AFAAF61E8BEE}" type="presParOf" srcId="{89AF83C1-4748-4A4D-A471-05FE3C5AB8FF}" destId="{5A67D0BD-917C-3D45-9053-C4EA214F3394}" srcOrd="3" destOrd="0" presId="urn:microsoft.com/office/officeart/2005/8/layout/hierarchy4"/>
    <dgm:cxn modelId="{065962D3-E529-824B-A256-7A0BDA41E08F}" type="presParOf" srcId="{89AF83C1-4748-4A4D-A471-05FE3C5AB8FF}" destId="{4D75E9DB-C341-2E4F-B8D2-0F1B48C77A75}" srcOrd="4" destOrd="0" presId="urn:microsoft.com/office/officeart/2005/8/layout/hierarchy4"/>
    <dgm:cxn modelId="{0DA3DA92-CA85-AD42-94F0-D6659EED1D34}" type="presParOf" srcId="{4D75E9DB-C341-2E4F-B8D2-0F1B48C77A75}" destId="{87FC025A-5ED0-4941-8231-E4CCD3076FA1}" srcOrd="0" destOrd="0" presId="urn:microsoft.com/office/officeart/2005/8/layout/hierarchy4"/>
    <dgm:cxn modelId="{5E3BA0E1-19B1-DF43-A9F9-DC139D92749A}" type="presParOf" srcId="{4D75E9DB-C341-2E4F-B8D2-0F1B48C77A75}" destId="{6283022F-B677-0A46-B0D0-FEEC5BCDC75E}" srcOrd="1" destOrd="0" presId="urn:microsoft.com/office/officeart/2005/8/layout/hierarchy4"/>
    <dgm:cxn modelId="{475D3143-8A93-144B-B1AF-450296EA3E52}" type="presParOf" srcId="{89AF83C1-4748-4A4D-A471-05FE3C5AB8FF}" destId="{E2D55FE0-58C8-004E-90A6-D5294F5DB4C4}" srcOrd="5" destOrd="0" presId="urn:microsoft.com/office/officeart/2005/8/layout/hierarchy4"/>
    <dgm:cxn modelId="{B241ED0E-BC57-BC4F-B29B-A9F83E39DADD}" type="presParOf" srcId="{89AF83C1-4748-4A4D-A471-05FE3C5AB8FF}" destId="{ED78D844-48C4-6B43-BD28-C6DE3121DFA7}" srcOrd="6" destOrd="0" presId="urn:microsoft.com/office/officeart/2005/8/layout/hierarchy4"/>
    <dgm:cxn modelId="{D8DE8F92-863F-384F-8063-6DBB8D705293}" type="presParOf" srcId="{ED78D844-48C4-6B43-BD28-C6DE3121DFA7}" destId="{89E897D7-6C68-7B46-B7A9-F38C5A45FF24}" srcOrd="0" destOrd="0" presId="urn:microsoft.com/office/officeart/2005/8/layout/hierarchy4"/>
    <dgm:cxn modelId="{D347BC18-8CE1-8B41-8408-C092913A209A}" type="presParOf" srcId="{ED78D844-48C4-6B43-BD28-C6DE3121DFA7}" destId="{67B3D427-3682-4644-B3C6-C986F4B4F4DE}" srcOrd="1" destOrd="0" presId="urn:microsoft.com/office/officeart/2005/8/layout/hierarchy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CA3033-7E10-5D49-BAEA-5E15AC449AF5}"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en-US"/>
        </a:p>
      </dgm:t>
    </dgm:pt>
    <dgm:pt modelId="{FDB39E3C-FDA1-D54F-A457-40FBEC185525}">
      <dgm:prSet phldrT="[Text]"/>
      <dgm:spPr>
        <a:solidFill>
          <a:srgbClr val="008000"/>
        </a:solidFill>
      </dgm:spPr>
      <dgm:t>
        <a:bodyPr/>
        <a:lstStyle/>
        <a:p>
          <a:r>
            <a:rPr lang="en-US" dirty="0"/>
            <a:t>Device Global Memory (shared between blocks) - Slowest</a:t>
          </a:r>
        </a:p>
      </dgm:t>
    </dgm:pt>
    <dgm:pt modelId="{F2CB5F79-E0A9-AF44-85B3-C63730E07BF1}" type="parTrans" cxnId="{480618EE-D131-174A-9C5F-2A674E770A28}">
      <dgm:prSet/>
      <dgm:spPr/>
      <dgm:t>
        <a:bodyPr/>
        <a:lstStyle/>
        <a:p>
          <a:endParaRPr lang="en-US"/>
        </a:p>
      </dgm:t>
    </dgm:pt>
    <dgm:pt modelId="{68BB825B-0C6C-3B43-BFDB-0EC117F00A15}" type="sibTrans" cxnId="{480618EE-D131-174A-9C5F-2A674E770A28}">
      <dgm:prSet/>
      <dgm:spPr/>
      <dgm:t>
        <a:bodyPr/>
        <a:lstStyle/>
        <a:p>
          <a:endParaRPr lang="en-US"/>
        </a:p>
      </dgm:t>
    </dgm:pt>
    <dgm:pt modelId="{B57D8E46-F1A2-074E-9480-892FE5F5889B}">
      <dgm:prSet phldrT="[Text]"/>
      <dgm:spPr>
        <a:solidFill>
          <a:srgbClr val="0099FF"/>
        </a:solidFill>
      </dgm:spPr>
      <dgm:t>
        <a:bodyPr/>
        <a:lstStyle/>
        <a:p>
          <a:r>
            <a:rPr lang="en-US" dirty="0"/>
            <a:t>Block (Shared Memory) - Faster</a:t>
          </a:r>
        </a:p>
      </dgm:t>
    </dgm:pt>
    <dgm:pt modelId="{FC404E35-A802-0644-8752-C3B3AC3516F6}" type="parTrans" cxnId="{569AB27F-2540-BD49-848E-4B490F12FDC9}">
      <dgm:prSet/>
      <dgm:spPr/>
      <dgm:t>
        <a:bodyPr/>
        <a:lstStyle/>
        <a:p>
          <a:endParaRPr lang="en-US"/>
        </a:p>
      </dgm:t>
    </dgm:pt>
    <dgm:pt modelId="{986785BF-BBB8-084A-88B3-D34DF35ED062}" type="sibTrans" cxnId="{569AB27F-2540-BD49-848E-4B490F12FDC9}">
      <dgm:prSet/>
      <dgm:spPr/>
      <dgm:t>
        <a:bodyPr/>
        <a:lstStyle/>
        <a:p>
          <a:endParaRPr lang="en-US"/>
        </a:p>
      </dgm:t>
    </dgm:pt>
    <dgm:pt modelId="{44FB4D3C-A0BF-DB4C-96D1-8812002BDFD6}">
      <dgm:prSet phldrT="[Text]"/>
      <dgm:spPr>
        <a:solidFill>
          <a:srgbClr val="0099FF"/>
        </a:solidFill>
      </dgm:spPr>
      <dgm:t>
        <a:bodyPr/>
        <a:lstStyle/>
        <a:p>
          <a:r>
            <a:rPr lang="en-US" dirty="0"/>
            <a:t>Block (Shared Memory) - Faster</a:t>
          </a:r>
        </a:p>
      </dgm:t>
    </dgm:pt>
    <dgm:pt modelId="{CEF71989-9706-5346-9B91-A6C610E46CE8}" type="parTrans" cxnId="{BE7CC76A-BD64-F64F-BF1D-756F21E92D5A}">
      <dgm:prSet/>
      <dgm:spPr/>
      <dgm:t>
        <a:bodyPr/>
        <a:lstStyle/>
        <a:p>
          <a:endParaRPr lang="en-US"/>
        </a:p>
      </dgm:t>
    </dgm:pt>
    <dgm:pt modelId="{43EB58A8-FDB7-2C40-BF0A-7ADB464779EC}" type="sibTrans" cxnId="{BE7CC76A-BD64-F64F-BF1D-756F21E92D5A}">
      <dgm:prSet/>
      <dgm:spPr/>
      <dgm:t>
        <a:bodyPr/>
        <a:lstStyle/>
        <a:p>
          <a:endParaRPr lang="en-US"/>
        </a:p>
      </dgm:t>
    </dgm:pt>
    <dgm:pt modelId="{441C6F57-B6D5-984E-906B-B17A459E41C5}">
      <dgm:prSet phldrT="[Text]"/>
      <dgm:spPr>
        <a:solidFill>
          <a:srgbClr val="0000FF"/>
        </a:solidFill>
      </dgm:spPr>
      <dgm:t>
        <a:bodyPr/>
        <a:lstStyle/>
        <a:p>
          <a:r>
            <a:rPr lang="en-US" dirty="0">
              <a:solidFill>
                <a:srgbClr val="FFFFFF"/>
              </a:solidFill>
            </a:rPr>
            <a:t>T0 (private Memory) - Fastest</a:t>
          </a:r>
        </a:p>
      </dgm:t>
    </dgm:pt>
    <dgm:pt modelId="{BE505476-B20E-BA40-8F1E-25488FFE9B68}" type="parTrans" cxnId="{766B9BAA-2547-7241-90A2-E952620F74CF}">
      <dgm:prSet/>
      <dgm:spPr/>
      <dgm:t>
        <a:bodyPr/>
        <a:lstStyle/>
        <a:p>
          <a:endParaRPr lang="en-US"/>
        </a:p>
      </dgm:t>
    </dgm:pt>
    <dgm:pt modelId="{0FB63FE8-B294-1442-8323-CB7BDF734894}" type="sibTrans" cxnId="{766B9BAA-2547-7241-90A2-E952620F74CF}">
      <dgm:prSet/>
      <dgm:spPr/>
      <dgm:t>
        <a:bodyPr/>
        <a:lstStyle/>
        <a:p>
          <a:endParaRPr lang="en-US"/>
        </a:p>
      </dgm:t>
    </dgm:pt>
    <dgm:pt modelId="{668C8A5A-782B-3F42-B50B-2116AB36AF11}">
      <dgm:prSet phldrT="[Text]"/>
      <dgm:spPr>
        <a:solidFill>
          <a:srgbClr val="0000FF"/>
        </a:solidFill>
      </dgm:spPr>
      <dgm:t>
        <a:bodyPr/>
        <a:lstStyle/>
        <a:p>
          <a:r>
            <a:rPr lang="en-US" dirty="0">
              <a:solidFill>
                <a:srgbClr val="FFFFFF"/>
              </a:solidFill>
            </a:rPr>
            <a:t>T1 (private Memory) - Fastest</a:t>
          </a:r>
        </a:p>
      </dgm:t>
    </dgm:pt>
    <dgm:pt modelId="{B231E30B-216E-BF42-AE04-1133AF95CEDF}" type="parTrans" cxnId="{45045FC8-9BD7-3F47-ADBA-6010ED0A722D}">
      <dgm:prSet/>
      <dgm:spPr/>
      <dgm:t>
        <a:bodyPr/>
        <a:lstStyle/>
        <a:p>
          <a:endParaRPr lang="en-US"/>
        </a:p>
      </dgm:t>
    </dgm:pt>
    <dgm:pt modelId="{7D2B623B-C71D-3845-B6C4-DEE8850E7D10}" type="sibTrans" cxnId="{45045FC8-9BD7-3F47-ADBA-6010ED0A722D}">
      <dgm:prSet/>
      <dgm:spPr/>
      <dgm:t>
        <a:bodyPr/>
        <a:lstStyle/>
        <a:p>
          <a:endParaRPr lang="en-US"/>
        </a:p>
      </dgm:t>
    </dgm:pt>
    <dgm:pt modelId="{C30E4384-A633-FC4B-99BD-70E386398CE8}">
      <dgm:prSet phldrT="[Text]"/>
      <dgm:spPr>
        <a:solidFill>
          <a:srgbClr val="0000FF"/>
        </a:solidFill>
      </dgm:spPr>
      <dgm:t>
        <a:bodyPr/>
        <a:lstStyle/>
        <a:p>
          <a:r>
            <a:rPr lang="en-US" dirty="0">
              <a:solidFill>
                <a:srgbClr val="FFFFFF"/>
              </a:solidFill>
            </a:rPr>
            <a:t>T2 (private Memory) - Fastest</a:t>
          </a:r>
        </a:p>
      </dgm:t>
    </dgm:pt>
    <dgm:pt modelId="{A8F726C5-DB1A-4047-A773-45CCCC8EE235}" type="parTrans" cxnId="{95B5A18B-062E-D84C-A8D4-19DB42E1F328}">
      <dgm:prSet/>
      <dgm:spPr/>
      <dgm:t>
        <a:bodyPr/>
        <a:lstStyle/>
        <a:p>
          <a:endParaRPr lang="en-US"/>
        </a:p>
      </dgm:t>
    </dgm:pt>
    <dgm:pt modelId="{8C3ACB2E-A5C9-A043-AD7A-446C4AAB0646}" type="sibTrans" cxnId="{95B5A18B-062E-D84C-A8D4-19DB42E1F328}">
      <dgm:prSet/>
      <dgm:spPr/>
      <dgm:t>
        <a:bodyPr/>
        <a:lstStyle/>
        <a:p>
          <a:endParaRPr lang="en-US"/>
        </a:p>
      </dgm:t>
    </dgm:pt>
    <dgm:pt modelId="{6D7B9515-804C-4148-9258-6D0427B49D04}">
      <dgm:prSet phldrT="[Text]"/>
      <dgm:spPr>
        <a:solidFill>
          <a:srgbClr val="0000FF"/>
        </a:solidFill>
      </dgm:spPr>
      <dgm:t>
        <a:bodyPr/>
        <a:lstStyle/>
        <a:p>
          <a:r>
            <a:rPr lang="en-US" dirty="0">
              <a:solidFill>
                <a:srgbClr val="FFFFFF"/>
              </a:solidFill>
            </a:rPr>
            <a:t>T3 (private Memory) - Fastest</a:t>
          </a:r>
        </a:p>
      </dgm:t>
    </dgm:pt>
    <dgm:pt modelId="{F30650B2-AD3D-B244-A002-F9387C1504D8}" type="parTrans" cxnId="{C1A8D572-F22C-6F4D-9ABC-ABFB03F85788}">
      <dgm:prSet/>
      <dgm:spPr/>
      <dgm:t>
        <a:bodyPr/>
        <a:lstStyle/>
        <a:p>
          <a:endParaRPr lang="en-US"/>
        </a:p>
      </dgm:t>
    </dgm:pt>
    <dgm:pt modelId="{0969CCD5-B5D8-9742-B899-4ECEBC193F09}" type="sibTrans" cxnId="{C1A8D572-F22C-6F4D-9ABC-ABFB03F85788}">
      <dgm:prSet/>
      <dgm:spPr/>
      <dgm:t>
        <a:bodyPr/>
        <a:lstStyle/>
        <a:p>
          <a:endParaRPr lang="en-US"/>
        </a:p>
      </dgm:t>
    </dgm:pt>
    <dgm:pt modelId="{67459782-34B8-914B-A88D-31C846B16485}">
      <dgm:prSet phldrT="[Text]"/>
      <dgm:spPr>
        <a:solidFill>
          <a:srgbClr val="0000FF"/>
        </a:solidFill>
      </dgm:spPr>
      <dgm:t>
        <a:bodyPr/>
        <a:lstStyle/>
        <a:p>
          <a:r>
            <a:rPr lang="en-US" dirty="0"/>
            <a:t>T0 (private Memory) - Fastest</a:t>
          </a:r>
        </a:p>
      </dgm:t>
    </dgm:pt>
    <dgm:pt modelId="{65D02D1E-2772-DD49-B21E-20750C675C81}" type="parTrans" cxnId="{1E86057E-12C0-5D49-98FE-3775FE6323FD}">
      <dgm:prSet/>
      <dgm:spPr/>
      <dgm:t>
        <a:bodyPr/>
        <a:lstStyle/>
        <a:p>
          <a:endParaRPr lang="en-US"/>
        </a:p>
      </dgm:t>
    </dgm:pt>
    <dgm:pt modelId="{6BDEAD33-2D49-5D47-9D5B-94186F3D1486}" type="sibTrans" cxnId="{1E86057E-12C0-5D49-98FE-3775FE6323FD}">
      <dgm:prSet/>
      <dgm:spPr/>
      <dgm:t>
        <a:bodyPr/>
        <a:lstStyle/>
        <a:p>
          <a:endParaRPr lang="en-US"/>
        </a:p>
      </dgm:t>
    </dgm:pt>
    <dgm:pt modelId="{6D5A11CB-BB71-BB4A-9B33-C27DE22CE336}">
      <dgm:prSet phldrT="[Text]"/>
      <dgm:spPr>
        <a:solidFill>
          <a:srgbClr val="0000FF"/>
        </a:solidFill>
      </dgm:spPr>
      <dgm:t>
        <a:bodyPr/>
        <a:lstStyle/>
        <a:p>
          <a:r>
            <a:rPr lang="en-US" dirty="0">
              <a:solidFill>
                <a:srgbClr val="FFFFFF"/>
              </a:solidFill>
            </a:rPr>
            <a:t>T1 (private Memory) - Fastest</a:t>
          </a:r>
        </a:p>
      </dgm:t>
    </dgm:pt>
    <dgm:pt modelId="{18C37E72-44CB-AA49-A33A-CAC33C80226A}" type="parTrans" cxnId="{38C75040-4951-C44E-834D-268A780A52E4}">
      <dgm:prSet/>
      <dgm:spPr/>
      <dgm:t>
        <a:bodyPr/>
        <a:lstStyle/>
        <a:p>
          <a:endParaRPr lang="en-US"/>
        </a:p>
      </dgm:t>
    </dgm:pt>
    <dgm:pt modelId="{5668BE93-FEBF-E141-BA6C-12F9B0D84F3E}" type="sibTrans" cxnId="{38C75040-4951-C44E-834D-268A780A52E4}">
      <dgm:prSet/>
      <dgm:spPr/>
      <dgm:t>
        <a:bodyPr/>
        <a:lstStyle/>
        <a:p>
          <a:endParaRPr lang="en-US"/>
        </a:p>
      </dgm:t>
    </dgm:pt>
    <dgm:pt modelId="{B4E40FBD-3683-AE47-B505-3AF6FF9FD0EE}">
      <dgm:prSet phldrT="[Text]"/>
      <dgm:spPr>
        <a:solidFill>
          <a:srgbClr val="0000FF"/>
        </a:solidFill>
      </dgm:spPr>
      <dgm:t>
        <a:bodyPr/>
        <a:lstStyle/>
        <a:p>
          <a:r>
            <a:rPr lang="en-US" dirty="0">
              <a:solidFill>
                <a:srgbClr val="FFFFFF"/>
              </a:solidFill>
            </a:rPr>
            <a:t>T2 (private Memory) - Fastest</a:t>
          </a:r>
        </a:p>
      </dgm:t>
    </dgm:pt>
    <dgm:pt modelId="{5B65CE85-9B93-1F44-8174-29198A25B0AC}" type="parTrans" cxnId="{EFBFFEC8-7DAA-A943-AF02-4286DD4F0210}">
      <dgm:prSet/>
      <dgm:spPr/>
      <dgm:t>
        <a:bodyPr/>
        <a:lstStyle/>
        <a:p>
          <a:endParaRPr lang="en-US"/>
        </a:p>
      </dgm:t>
    </dgm:pt>
    <dgm:pt modelId="{ACD824C4-5CE1-D445-80CB-A6220415301B}" type="sibTrans" cxnId="{EFBFFEC8-7DAA-A943-AF02-4286DD4F0210}">
      <dgm:prSet/>
      <dgm:spPr/>
      <dgm:t>
        <a:bodyPr/>
        <a:lstStyle/>
        <a:p>
          <a:endParaRPr lang="en-US"/>
        </a:p>
      </dgm:t>
    </dgm:pt>
    <dgm:pt modelId="{7E1B5D0B-7F97-9D40-B3D7-37D8C05D746E}">
      <dgm:prSet phldrT="[Text]"/>
      <dgm:spPr>
        <a:solidFill>
          <a:srgbClr val="0000FF"/>
        </a:solidFill>
      </dgm:spPr>
      <dgm:t>
        <a:bodyPr/>
        <a:lstStyle/>
        <a:p>
          <a:r>
            <a:rPr lang="en-US" dirty="0">
              <a:solidFill>
                <a:srgbClr val="FFFFFF"/>
              </a:solidFill>
            </a:rPr>
            <a:t>T3 (private Memory) - Fastest</a:t>
          </a:r>
        </a:p>
      </dgm:t>
    </dgm:pt>
    <dgm:pt modelId="{B9AEC8B7-37E5-A743-90EB-7BF234B136C5}" type="parTrans" cxnId="{F4B2D3F9-D1A2-EA49-9C46-7FF6E35F2CE2}">
      <dgm:prSet/>
      <dgm:spPr/>
      <dgm:t>
        <a:bodyPr/>
        <a:lstStyle/>
        <a:p>
          <a:endParaRPr lang="en-US"/>
        </a:p>
      </dgm:t>
    </dgm:pt>
    <dgm:pt modelId="{5ED546DC-F52F-0541-9611-5EC4B074DF58}" type="sibTrans" cxnId="{F4B2D3F9-D1A2-EA49-9C46-7FF6E35F2CE2}">
      <dgm:prSet/>
      <dgm:spPr/>
      <dgm:t>
        <a:bodyPr/>
        <a:lstStyle/>
        <a:p>
          <a:endParaRPr lang="en-US"/>
        </a:p>
      </dgm:t>
    </dgm:pt>
    <dgm:pt modelId="{983E71A9-7204-EF4C-B757-7DF35ACF9FFD}" type="pres">
      <dgm:prSet presAssocID="{92CA3033-7E10-5D49-BAEA-5E15AC449AF5}" presName="Name0" presStyleCnt="0">
        <dgm:presLayoutVars>
          <dgm:chPref val="1"/>
          <dgm:dir/>
          <dgm:animOne val="branch"/>
          <dgm:animLvl val="lvl"/>
          <dgm:resizeHandles/>
        </dgm:presLayoutVars>
      </dgm:prSet>
      <dgm:spPr/>
    </dgm:pt>
    <dgm:pt modelId="{3B225D73-810D-D143-A1E4-8C932F338318}" type="pres">
      <dgm:prSet presAssocID="{FDB39E3C-FDA1-D54F-A457-40FBEC185525}" presName="vertOne" presStyleCnt="0"/>
      <dgm:spPr/>
    </dgm:pt>
    <dgm:pt modelId="{409668FE-94A0-804D-BDA3-9A68191F4A02}" type="pres">
      <dgm:prSet presAssocID="{FDB39E3C-FDA1-D54F-A457-40FBEC185525}" presName="txOne" presStyleLbl="node0" presStyleIdx="0" presStyleCnt="1" custLinFactX="33245" custLinFactNeighborX="100000" custLinFactNeighborY="-74541">
        <dgm:presLayoutVars>
          <dgm:chPref val="3"/>
        </dgm:presLayoutVars>
      </dgm:prSet>
      <dgm:spPr/>
    </dgm:pt>
    <dgm:pt modelId="{83C1FEEF-22A8-9646-9A8B-140D58D2A5CA}" type="pres">
      <dgm:prSet presAssocID="{FDB39E3C-FDA1-D54F-A457-40FBEC185525}" presName="parTransOne" presStyleCnt="0"/>
      <dgm:spPr/>
    </dgm:pt>
    <dgm:pt modelId="{8D343D71-ACA8-D447-B069-067A43BA4C69}" type="pres">
      <dgm:prSet presAssocID="{FDB39E3C-FDA1-D54F-A457-40FBEC185525}" presName="horzOne" presStyleCnt="0"/>
      <dgm:spPr/>
    </dgm:pt>
    <dgm:pt modelId="{21340AEB-9D06-424A-A206-979354486AC5}" type="pres">
      <dgm:prSet presAssocID="{B57D8E46-F1A2-074E-9480-892FE5F5889B}" presName="vertTwo" presStyleCnt="0"/>
      <dgm:spPr/>
    </dgm:pt>
    <dgm:pt modelId="{069D6C21-FD72-864D-A3AA-08A444D0ED4D}" type="pres">
      <dgm:prSet presAssocID="{B57D8E46-F1A2-074E-9480-892FE5F5889B}" presName="txTwo" presStyleLbl="node2" presStyleIdx="0" presStyleCnt="2">
        <dgm:presLayoutVars>
          <dgm:chPref val="3"/>
        </dgm:presLayoutVars>
      </dgm:prSet>
      <dgm:spPr/>
    </dgm:pt>
    <dgm:pt modelId="{36E55A28-B6C9-A348-801E-22F6817B8672}" type="pres">
      <dgm:prSet presAssocID="{B57D8E46-F1A2-074E-9480-892FE5F5889B}" presName="parTransTwo" presStyleCnt="0"/>
      <dgm:spPr/>
    </dgm:pt>
    <dgm:pt modelId="{7A7C5103-7546-AA4D-8551-77797ECBE8ED}" type="pres">
      <dgm:prSet presAssocID="{B57D8E46-F1A2-074E-9480-892FE5F5889B}" presName="horzTwo" presStyleCnt="0"/>
      <dgm:spPr/>
    </dgm:pt>
    <dgm:pt modelId="{42BE96C6-2ED5-B84C-B400-C6784F6B4F51}" type="pres">
      <dgm:prSet presAssocID="{67459782-34B8-914B-A88D-31C846B16485}" presName="vertThree" presStyleCnt="0"/>
      <dgm:spPr/>
    </dgm:pt>
    <dgm:pt modelId="{5B55CF9A-D8A5-1848-8B93-A908C3E2E610}" type="pres">
      <dgm:prSet presAssocID="{67459782-34B8-914B-A88D-31C846B16485}" presName="txThree" presStyleLbl="node3" presStyleIdx="0" presStyleCnt="8">
        <dgm:presLayoutVars>
          <dgm:chPref val="3"/>
        </dgm:presLayoutVars>
      </dgm:prSet>
      <dgm:spPr/>
    </dgm:pt>
    <dgm:pt modelId="{1B628409-76E2-BD4E-AEC7-35C06A286FCE}" type="pres">
      <dgm:prSet presAssocID="{67459782-34B8-914B-A88D-31C846B16485}" presName="horzThree" presStyleCnt="0"/>
      <dgm:spPr/>
    </dgm:pt>
    <dgm:pt modelId="{79B0900E-CAD1-E44A-810D-495624CB2BD1}" type="pres">
      <dgm:prSet presAssocID="{6BDEAD33-2D49-5D47-9D5B-94186F3D1486}" presName="sibSpaceThree" presStyleCnt="0"/>
      <dgm:spPr/>
    </dgm:pt>
    <dgm:pt modelId="{8688A8A8-6D87-3240-868F-FB15175D3798}" type="pres">
      <dgm:prSet presAssocID="{6D5A11CB-BB71-BB4A-9B33-C27DE22CE336}" presName="vertThree" presStyleCnt="0"/>
      <dgm:spPr/>
    </dgm:pt>
    <dgm:pt modelId="{C2890550-0B94-0E47-895B-B726A0B1AF89}" type="pres">
      <dgm:prSet presAssocID="{6D5A11CB-BB71-BB4A-9B33-C27DE22CE336}" presName="txThree" presStyleLbl="node3" presStyleIdx="1" presStyleCnt="8">
        <dgm:presLayoutVars>
          <dgm:chPref val="3"/>
        </dgm:presLayoutVars>
      </dgm:prSet>
      <dgm:spPr/>
    </dgm:pt>
    <dgm:pt modelId="{D741E082-2AFB-D642-9D49-4664AB8D5627}" type="pres">
      <dgm:prSet presAssocID="{6D5A11CB-BB71-BB4A-9B33-C27DE22CE336}" presName="horzThree" presStyleCnt="0"/>
      <dgm:spPr/>
    </dgm:pt>
    <dgm:pt modelId="{44FB0E18-A55E-364C-A6AF-7DE030D4ACCF}" type="pres">
      <dgm:prSet presAssocID="{5668BE93-FEBF-E141-BA6C-12F9B0D84F3E}" presName="sibSpaceThree" presStyleCnt="0"/>
      <dgm:spPr/>
    </dgm:pt>
    <dgm:pt modelId="{97651CA9-5FBB-674A-ABA2-EF9BC9EC02F4}" type="pres">
      <dgm:prSet presAssocID="{B4E40FBD-3683-AE47-B505-3AF6FF9FD0EE}" presName="vertThree" presStyleCnt="0"/>
      <dgm:spPr/>
    </dgm:pt>
    <dgm:pt modelId="{613FDF2F-EE1D-A14B-ABC4-A0903BFB7B0C}" type="pres">
      <dgm:prSet presAssocID="{B4E40FBD-3683-AE47-B505-3AF6FF9FD0EE}" presName="txThree" presStyleLbl="node3" presStyleIdx="2" presStyleCnt="8">
        <dgm:presLayoutVars>
          <dgm:chPref val="3"/>
        </dgm:presLayoutVars>
      </dgm:prSet>
      <dgm:spPr/>
    </dgm:pt>
    <dgm:pt modelId="{5F48459D-6DDB-564A-ACC7-95ACEE23D3D7}" type="pres">
      <dgm:prSet presAssocID="{B4E40FBD-3683-AE47-B505-3AF6FF9FD0EE}" presName="horzThree" presStyleCnt="0"/>
      <dgm:spPr/>
    </dgm:pt>
    <dgm:pt modelId="{1CABE042-5B4B-8A41-9245-E7285A44697A}" type="pres">
      <dgm:prSet presAssocID="{ACD824C4-5CE1-D445-80CB-A6220415301B}" presName="sibSpaceThree" presStyleCnt="0"/>
      <dgm:spPr/>
    </dgm:pt>
    <dgm:pt modelId="{5C1430F6-FC54-C440-8C0E-496CF561BBAE}" type="pres">
      <dgm:prSet presAssocID="{7E1B5D0B-7F97-9D40-B3D7-37D8C05D746E}" presName="vertThree" presStyleCnt="0"/>
      <dgm:spPr/>
    </dgm:pt>
    <dgm:pt modelId="{46C57D53-70E0-F749-B30E-BAE4DC530EBB}" type="pres">
      <dgm:prSet presAssocID="{7E1B5D0B-7F97-9D40-B3D7-37D8C05D746E}" presName="txThree" presStyleLbl="node3" presStyleIdx="3" presStyleCnt="8">
        <dgm:presLayoutVars>
          <dgm:chPref val="3"/>
        </dgm:presLayoutVars>
      </dgm:prSet>
      <dgm:spPr/>
    </dgm:pt>
    <dgm:pt modelId="{A2031A02-53CC-CF4A-88C2-3F5E75B36D5E}" type="pres">
      <dgm:prSet presAssocID="{7E1B5D0B-7F97-9D40-B3D7-37D8C05D746E}" presName="horzThree" presStyleCnt="0"/>
      <dgm:spPr/>
    </dgm:pt>
    <dgm:pt modelId="{684193FA-4BFA-D643-89F3-0CA5AE31FA92}" type="pres">
      <dgm:prSet presAssocID="{986785BF-BBB8-084A-88B3-D34DF35ED062}" presName="sibSpaceTwo" presStyleCnt="0"/>
      <dgm:spPr/>
    </dgm:pt>
    <dgm:pt modelId="{AC418A97-0621-124D-B920-89AC99D757AB}" type="pres">
      <dgm:prSet presAssocID="{44FB4D3C-A0BF-DB4C-96D1-8812002BDFD6}" presName="vertTwo" presStyleCnt="0"/>
      <dgm:spPr/>
    </dgm:pt>
    <dgm:pt modelId="{0384EBE0-CC62-AF4E-8130-969AC4D2E79B}" type="pres">
      <dgm:prSet presAssocID="{44FB4D3C-A0BF-DB4C-96D1-8812002BDFD6}" presName="txTwo" presStyleLbl="node2" presStyleIdx="1" presStyleCnt="2">
        <dgm:presLayoutVars>
          <dgm:chPref val="3"/>
        </dgm:presLayoutVars>
      </dgm:prSet>
      <dgm:spPr/>
    </dgm:pt>
    <dgm:pt modelId="{D5D02B03-555B-8E4C-862C-0063D573C8E6}" type="pres">
      <dgm:prSet presAssocID="{44FB4D3C-A0BF-DB4C-96D1-8812002BDFD6}" presName="parTransTwo" presStyleCnt="0"/>
      <dgm:spPr/>
    </dgm:pt>
    <dgm:pt modelId="{89AF83C1-4748-4A4D-A471-05FE3C5AB8FF}" type="pres">
      <dgm:prSet presAssocID="{44FB4D3C-A0BF-DB4C-96D1-8812002BDFD6}" presName="horzTwo" presStyleCnt="0"/>
      <dgm:spPr/>
    </dgm:pt>
    <dgm:pt modelId="{52579345-690F-9B4A-9DF0-A389328167B5}" type="pres">
      <dgm:prSet presAssocID="{441C6F57-B6D5-984E-906B-B17A459E41C5}" presName="vertThree" presStyleCnt="0"/>
      <dgm:spPr/>
    </dgm:pt>
    <dgm:pt modelId="{9E68BC77-F016-C64C-8778-D5C3B8A24223}" type="pres">
      <dgm:prSet presAssocID="{441C6F57-B6D5-984E-906B-B17A459E41C5}" presName="txThree" presStyleLbl="node3" presStyleIdx="4" presStyleCnt="8">
        <dgm:presLayoutVars>
          <dgm:chPref val="3"/>
        </dgm:presLayoutVars>
      </dgm:prSet>
      <dgm:spPr/>
    </dgm:pt>
    <dgm:pt modelId="{0F9204F7-BFB5-1E4E-BE8B-8EE4ED2A8360}" type="pres">
      <dgm:prSet presAssocID="{441C6F57-B6D5-984E-906B-B17A459E41C5}" presName="horzThree" presStyleCnt="0"/>
      <dgm:spPr/>
    </dgm:pt>
    <dgm:pt modelId="{CDA7D6B8-AB6E-5A4B-B92F-BD615FA1A96F}" type="pres">
      <dgm:prSet presAssocID="{0FB63FE8-B294-1442-8323-CB7BDF734894}" presName="sibSpaceThree" presStyleCnt="0"/>
      <dgm:spPr/>
    </dgm:pt>
    <dgm:pt modelId="{62707645-A18C-0B46-A894-E20C74FF6E78}" type="pres">
      <dgm:prSet presAssocID="{668C8A5A-782B-3F42-B50B-2116AB36AF11}" presName="vertThree" presStyleCnt="0"/>
      <dgm:spPr/>
    </dgm:pt>
    <dgm:pt modelId="{4BF841D1-17BD-4E49-96AA-50252F8BA065}" type="pres">
      <dgm:prSet presAssocID="{668C8A5A-782B-3F42-B50B-2116AB36AF11}" presName="txThree" presStyleLbl="node3" presStyleIdx="5" presStyleCnt="8">
        <dgm:presLayoutVars>
          <dgm:chPref val="3"/>
        </dgm:presLayoutVars>
      </dgm:prSet>
      <dgm:spPr/>
    </dgm:pt>
    <dgm:pt modelId="{E5E6322F-A39E-B148-9B23-90BF654ECBC4}" type="pres">
      <dgm:prSet presAssocID="{668C8A5A-782B-3F42-B50B-2116AB36AF11}" presName="horzThree" presStyleCnt="0"/>
      <dgm:spPr/>
    </dgm:pt>
    <dgm:pt modelId="{5A67D0BD-917C-3D45-9053-C4EA214F3394}" type="pres">
      <dgm:prSet presAssocID="{7D2B623B-C71D-3845-B6C4-DEE8850E7D10}" presName="sibSpaceThree" presStyleCnt="0"/>
      <dgm:spPr/>
    </dgm:pt>
    <dgm:pt modelId="{4D75E9DB-C341-2E4F-B8D2-0F1B48C77A75}" type="pres">
      <dgm:prSet presAssocID="{C30E4384-A633-FC4B-99BD-70E386398CE8}" presName="vertThree" presStyleCnt="0"/>
      <dgm:spPr/>
    </dgm:pt>
    <dgm:pt modelId="{87FC025A-5ED0-4941-8231-E4CCD3076FA1}" type="pres">
      <dgm:prSet presAssocID="{C30E4384-A633-FC4B-99BD-70E386398CE8}" presName="txThree" presStyleLbl="node3" presStyleIdx="6" presStyleCnt="8">
        <dgm:presLayoutVars>
          <dgm:chPref val="3"/>
        </dgm:presLayoutVars>
      </dgm:prSet>
      <dgm:spPr/>
    </dgm:pt>
    <dgm:pt modelId="{6283022F-B677-0A46-B0D0-FEEC5BCDC75E}" type="pres">
      <dgm:prSet presAssocID="{C30E4384-A633-FC4B-99BD-70E386398CE8}" presName="horzThree" presStyleCnt="0"/>
      <dgm:spPr/>
    </dgm:pt>
    <dgm:pt modelId="{E2D55FE0-58C8-004E-90A6-D5294F5DB4C4}" type="pres">
      <dgm:prSet presAssocID="{8C3ACB2E-A5C9-A043-AD7A-446C4AAB0646}" presName="sibSpaceThree" presStyleCnt="0"/>
      <dgm:spPr/>
    </dgm:pt>
    <dgm:pt modelId="{ED78D844-48C4-6B43-BD28-C6DE3121DFA7}" type="pres">
      <dgm:prSet presAssocID="{6D7B9515-804C-4148-9258-6D0427B49D04}" presName="vertThree" presStyleCnt="0"/>
      <dgm:spPr/>
    </dgm:pt>
    <dgm:pt modelId="{89E897D7-6C68-7B46-B7A9-F38C5A45FF24}" type="pres">
      <dgm:prSet presAssocID="{6D7B9515-804C-4148-9258-6D0427B49D04}" presName="txThree" presStyleLbl="node3" presStyleIdx="7" presStyleCnt="8">
        <dgm:presLayoutVars>
          <dgm:chPref val="3"/>
        </dgm:presLayoutVars>
      </dgm:prSet>
      <dgm:spPr/>
    </dgm:pt>
    <dgm:pt modelId="{67B3D427-3682-4644-B3C6-C986F4B4F4DE}" type="pres">
      <dgm:prSet presAssocID="{6D7B9515-804C-4148-9258-6D0427B49D04}" presName="horzThree" presStyleCnt="0"/>
      <dgm:spPr/>
    </dgm:pt>
  </dgm:ptLst>
  <dgm:cxnLst>
    <dgm:cxn modelId="{7F9FAD10-C1CA-5A4F-A24B-353EF483706A}" type="presOf" srcId="{67459782-34B8-914B-A88D-31C846B16485}" destId="{5B55CF9A-D8A5-1848-8B93-A908C3E2E610}" srcOrd="0" destOrd="0" presId="urn:microsoft.com/office/officeart/2005/8/layout/hierarchy4"/>
    <dgm:cxn modelId="{C2BAA620-DC6A-D64E-9E7C-9DA3098AE16D}" type="presOf" srcId="{7E1B5D0B-7F97-9D40-B3D7-37D8C05D746E}" destId="{46C57D53-70E0-F749-B30E-BAE4DC530EBB}" srcOrd="0" destOrd="0" presId="urn:microsoft.com/office/officeart/2005/8/layout/hierarchy4"/>
    <dgm:cxn modelId="{0513922C-7A5D-A04C-91E7-618268A21022}" type="presOf" srcId="{B57D8E46-F1A2-074E-9480-892FE5F5889B}" destId="{069D6C21-FD72-864D-A3AA-08A444D0ED4D}" srcOrd="0" destOrd="0" presId="urn:microsoft.com/office/officeart/2005/8/layout/hierarchy4"/>
    <dgm:cxn modelId="{38C75040-4951-C44E-834D-268A780A52E4}" srcId="{B57D8E46-F1A2-074E-9480-892FE5F5889B}" destId="{6D5A11CB-BB71-BB4A-9B33-C27DE22CE336}" srcOrd="1" destOrd="0" parTransId="{18C37E72-44CB-AA49-A33A-CAC33C80226A}" sibTransId="{5668BE93-FEBF-E141-BA6C-12F9B0D84F3E}"/>
    <dgm:cxn modelId="{E3B1C55B-8CB2-1248-8D21-92C342F7824E}" type="presOf" srcId="{92CA3033-7E10-5D49-BAEA-5E15AC449AF5}" destId="{983E71A9-7204-EF4C-B757-7DF35ACF9FFD}" srcOrd="0" destOrd="0" presId="urn:microsoft.com/office/officeart/2005/8/layout/hierarchy4"/>
    <dgm:cxn modelId="{DBEECA66-09A5-F844-A5F9-2BCE0AA66B83}" type="presOf" srcId="{668C8A5A-782B-3F42-B50B-2116AB36AF11}" destId="{4BF841D1-17BD-4E49-96AA-50252F8BA065}" srcOrd="0" destOrd="0" presId="urn:microsoft.com/office/officeart/2005/8/layout/hierarchy4"/>
    <dgm:cxn modelId="{BE7CC76A-BD64-F64F-BF1D-756F21E92D5A}" srcId="{FDB39E3C-FDA1-D54F-A457-40FBEC185525}" destId="{44FB4D3C-A0BF-DB4C-96D1-8812002BDFD6}" srcOrd="1" destOrd="0" parTransId="{CEF71989-9706-5346-9B91-A6C610E46CE8}" sibTransId="{43EB58A8-FDB7-2C40-BF0A-7ADB464779EC}"/>
    <dgm:cxn modelId="{C1A8D572-F22C-6F4D-9ABC-ABFB03F85788}" srcId="{44FB4D3C-A0BF-DB4C-96D1-8812002BDFD6}" destId="{6D7B9515-804C-4148-9258-6D0427B49D04}" srcOrd="3" destOrd="0" parTransId="{F30650B2-AD3D-B244-A002-F9387C1504D8}" sibTransId="{0969CCD5-B5D8-9742-B899-4ECEBC193F09}"/>
    <dgm:cxn modelId="{1E86057E-12C0-5D49-98FE-3775FE6323FD}" srcId="{B57D8E46-F1A2-074E-9480-892FE5F5889B}" destId="{67459782-34B8-914B-A88D-31C846B16485}" srcOrd="0" destOrd="0" parTransId="{65D02D1E-2772-DD49-B21E-20750C675C81}" sibTransId="{6BDEAD33-2D49-5D47-9D5B-94186F3D1486}"/>
    <dgm:cxn modelId="{569AB27F-2540-BD49-848E-4B490F12FDC9}" srcId="{FDB39E3C-FDA1-D54F-A457-40FBEC185525}" destId="{B57D8E46-F1A2-074E-9480-892FE5F5889B}" srcOrd="0" destOrd="0" parTransId="{FC404E35-A802-0644-8752-C3B3AC3516F6}" sibTransId="{986785BF-BBB8-084A-88B3-D34DF35ED062}"/>
    <dgm:cxn modelId="{95B5A18B-062E-D84C-A8D4-19DB42E1F328}" srcId="{44FB4D3C-A0BF-DB4C-96D1-8812002BDFD6}" destId="{C30E4384-A633-FC4B-99BD-70E386398CE8}" srcOrd="2" destOrd="0" parTransId="{A8F726C5-DB1A-4047-A773-45CCCC8EE235}" sibTransId="{8C3ACB2E-A5C9-A043-AD7A-446C4AAB0646}"/>
    <dgm:cxn modelId="{C0A3A58D-6665-E441-B7C6-FCB9AAEAB829}" type="presOf" srcId="{6D5A11CB-BB71-BB4A-9B33-C27DE22CE336}" destId="{C2890550-0B94-0E47-895B-B726A0B1AF89}" srcOrd="0" destOrd="0" presId="urn:microsoft.com/office/officeart/2005/8/layout/hierarchy4"/>
    <dgm:cxn modelId="{72331D92-17B5-4648-9DF6-859681ED410F}" type="presOf" srcId="{44FB4D3C-A0BF-DB4C-96D1-8812002BDFD6}" destId="{0384EBE0-CC62-AF4E-8130-969AC4D2E79B}" srcOrd="0" destOrd="0" presId="urn:microsoft.com/office/officeart/2005/8/layout/hierarchy4"/>
    <dgm:cxn modelId="{766B9BAA-2547-7241-90A2-E952620F74CF}" srcId="{44FB4D3C-A0BF-DB4C-96D1-8812002BDFD6}" destId="{441C6F57-B6D5-984E-906B-B17A459E41C5}" srcOrd="0" destOrd="0" parTransId="{BE505476-B20E-BA40-8F1E-25488FFE9B68}" sibTransId="{0FB63FE8-B294-1442-8323-CB7BDF734894}"/>
    <dgm:cxn modelId="{268F55BB-6781-3047-A4D7-2B90848301AD}" type="presOf" srcId="{B4E40FBD-3683-AE47-B505-3AF6FF9FD0EE}" destId="{613FDF2F-EE1D-A14B-ABC4-A0903BFB7B0C}" srcOrd="0" destOrd="0" presId="urn:microsoft.com/office/officeart/2005/8/layout/hierarchy4"/>
    <dgm:cxn modelId="{9B989EC1-BDF1-2E45-9788-80EA2A36BC5A}" type="presOf" srcId="{441C6F57-B6D5-984E-906B-B17A459E41C5}" destId="{9E68BC77-F016-C64C-8778-D5C3B8A24223}" srcOrd="0" destOrd="0" presId="urn:microsoft.com/office/officeart/2005/8/layout/hierarchy4"/>
    <dgm:cxn modelId="{45045FC8-9BD7-3F47-ADBA-6010ED0A722D}" srcId="{44FB4D3C-A0BF-DB4C-96D1-8812002BDFD6}" destId="{668C8A5A-782B-3F42-B50B-2116AB36AF11}" srcOrd="1" destOrd="0" parTransId="{B231E30B-216E-BF42-AE04-1133AF95CEDF}" sibTransId="{7D2B623B-C71D-3845-B6C4-DEE8850E7D10}"/>
    <dgm:cxn modelId="{EFBFFEC8-7DAA-A943-AF02-4286DD4F0210}" srcId="{B57D8E46-F1A2-074E-9480-892FE5F5889B}" destId="{B4E40FBD-3683-AE47-B505-3AF6FF9FD0EE}" srcOrd="2" destOrd="0" parTransId="{5B65CE85-9B93-1F44-8174-29198A25B0AC}" sibTransId="{ACD824C4-5CE1-D445-80CB-A6220415301B}"/>
    <dgm:cxn modelId="{0BD494D3-4BC9-874D-82DB-88568EE25EFB}" type="presOf" srcId="{FDB39E3C-FDA1-D54F-A457-40FBEC185525}" destId="{409668FE-94A0-804D-BDA3-9A68191F4A02}" srcOrd="0" destOrd="0" presId="urn:microsoft.com/office/officeart/2005/8/layout/hierarchy4"/>
    <dgm:cxn modelId="{480618EE-D131-174A-9C5F-2A674E770A28}" srcId="{92CA3033-7E10-5D49-BAEA-5E15AC449AF5}" destId="{FDB39E3C-FDA1-D54F-A457-40FBEC185525}" srcOrd="0" destOrd="0" parTransId="{F2CB5F79-E0A9-AF44-85B3-C63730E07BF1}" sibTransId="{68BB825B-0C6C-3B43-BFDB-0EC117F00A15}"/>
    <dgm:cxn modelId="{89BC56F3-1E9D-684F-9E0F-DA7BE1292127}" type="presOf" srcId="{C30E4384-A633-FC4B-99BD-70E386398CE8}" destId="{87FC025A-5ED0-4941-8231-E4CCD3076FA1}" srcOrd="0" destOrd="0" presId="urn:microsoft.com/office/officeart/2005/8/layout/hierarchy4"/>
    <dgm:cxn modelId="{6DD737F6-CCEE-B14A-81F0-E2C4611090F7}" type="presOf" srcId="{6D7B9515-804C-4148-9258-6D0427B49D04}" destId="{89E897D7-6C68-7B46-B7A9-F38C5A45FF24}" srcOrd="0" destOrd="0" presId="urn:microsoft.com/office/officeart/2005/8/layout/hierarchy4"/>
    <dgm:cxn modelId="{F4B2D3F9-D1A2-EA49-9C46-7FF6E35F2CE2}" srcId="{B57D8E46-F1A2-074E-9480-892FE5F5889B}" destId="{7E1B5D0B-7F97-9D40-B3D7-37D8C05D746E}" srcOrd="3" destOrd="0" parTransId="{B9AEC8B7-37E5-A743-90EB-7BF234B136C5}" sibTransId="{5ED546DC-F52F-0541-9611-5EC4B074DF58}"/>
    <dgm:cxn modelId="{9E2F2B43-2BD1-BC4F-9609-E2688B70F385}" type="presParOf" srcId="{983E71A9-7204-EF4C-B757-7DF35ACF9FFD}" destId="{3B225D73-810D-D143-A1E4-8C932F338318}" srcOrd="0" destOrd="0" presId="urn:microsoft.com/office/officeart/2005/8/layout/hierarchy4"/>
    <dgm:cxn modelId="{552A5E8B-B976-A643-8BEB-B8B150F83067}" type="presParOf" srcId="{3B225D73-810D-D143-A1E4-8C932F338318}" destId="{409668FE-94A0-804D-BDA3-9A68191F4A02}" srcOrd="0" destOrd="0" presId="urn:microsoft.com/office/officeart/2005/8/layout/hierarchy4"/>
    <dgm:cxn modelId="{BAA63471-15C3-DE40-98BE-D8C999A18AF6}" type="presParOf" srcId="{3B225D73-810D-D143-A1E4-8C932F338318}" destId="{83C1FEEF-22A8-9646-9A8B-140D58D2A5CA}" srcOrd="1" destOrd="0" presId="urn:microsoft.com/office/officeart/2005/8/layout/hierarchy4"/>
    <dgm:cxn modelId="{C7E3F99E-9606-9B42-9099-4DB1B0C79C68}" type="presParOf" srcId="{3B225D73-810D-D143-A1E4-8C932F338318}" destId="{8D343D71-ACA8-D447-B069-067A43BA4C69}" srcOrd="2" destOrd="0" presId="urn:microsoft.com/office/officeart/2005/8/layout/hierarchy4"/>
    <dgm:cxn modelId="{08E2E179-60CB-6D44-8049-22171EA85739}" type="presParOf" srcId="{8D343D71-ACA8-D447-B069-067A43BA4C69}" destId="{21340AEB-9D06-424A-A206-979354486AC5}" srcOrd="0" destOrd="0" presId="urn:microsoft.com/office/officeart/2005/8/layout/hierarchy4"/>
    <dgm:cxn modelId="{685C06D3-AD05-7C45-88C5-D186955695CD}" type="presParOf" srcId="{21340AEB-9D06-424A-A206-979354486AC5}" destId="{069D6C21-FD72-864D-A3AA-08A444D0ED4D}" srcOrd="0" destOrd="0" presId="urn:microsoft.com/office/officeart/2005/8/layout/hierarchy4"/>
    <dgm:cxn modelId="{C6C73240-CA1C-B248-A525-8833ECC81F40}" type="presParOf" srcId="{21340AEB-9D06-424A-A206-979354486AC5}" destId="{36E55A28-B6C9-A348-801E-22F6817B8672}" srcOrd="1" destOrd="0" presId="urn:microsoft.com/office/officeart/2005/8/layout/hierarchy4"/>
    <dgm:cxn modelId="{65732BEF-C30D-7646-B521-C38D525FD90B}" type="presParOf" srcId="{21340AEB-9D06-424A-A206-979354486AC5}" destId="{7A7C5103-7546-AA4D-8551-77797ECBE8ED}" srcOrd="2" destOrd="0" presId="urn:microsoft.com/office/officeart/2005/8/layout/hierarchy4"/>
    <dgm:cxn modelId="{78949995-12F5-304E-A882-670F57DBB26A}" type="presParOf" srcId="{7A7C5103-7546-AA4D-8551-77797ECBE8ED}" destId="{42BE96C6-2ED5-B84C-B400-C6784F6B4F51}" srcOrd="0" destOrd="0" presId="urn:microsoft.com/office/officeart/2005/8/layout/hierarchy4"/>
    <dgm:cxn modelId="{A0E1F770-4E8F-F442-9A8B-F6ACAF3555F3}" type="presParOf" srcId="{42BE96C6-2ED5-B84C-B400-C6784F6B4F51}" destId="{5B55CF9A-D8A5-1848-8B93-A908C3E2E610}" srcOrd="0" destOrd="0" presId="urn:microsoft.com/office/officeart/2005/8/layout/hierarchy4"/>
    <dgm:cxn modelId="{F3DA0312-8590-5347-B63E-DBC312F4D9D7}" type="presParOf" srcId="{42BE96C6-2ED5-B84C-B400-C6784F6B4F51}" destId="{1B628409-76E2-BD4E-AEC7-35C06A286FCE}" srcOrd="1" destOrd="0" presId="urn:microsoft.com/office/officeart/2005/8/layout/hierarchy4"/>
    <dgm:cxn modelId="{E17B0C42-D4F4-3345-9564-46AE1C8EEC7E}" type="presParOf" srcId="{7A7C5103-7546-AA4D-8551-77797ECBE8ED}" destId="{79B0900E-CAD1-E44A-810D-495624CB2BD1}" srcOrd="1" destOrd="0" presId="urn:microsoft.com/office/officeart/2005/8/layout/hierarchy4"/>
    <dgm:cxn modelId="{94162DCE-EFC5-4541-B603-A6321642B71A}" type="presParOf" srcId="{7A7C5103-7546-AA4D-8551-77797ECBE8ED}" destId="{8688A8A8-6D87-3240-868F-FB15175D3798}" srcOrd="2" destOrd="0" presId="urn:microsoft.com/office/officeart/2005/8/layout/hierarchy4"/>
    <dgm:cxn modelId="{B8B95180-AAD9-634F-8A3A-6923182A78F4}" type="presParOf" srcId="{8688A8A8-6D87-3240-868F-FB15175D3798}" destId="{C2890550-0B94-0E47-895B-B726A0B1AF89}" srcOrd="0" destOrd="0" presId="urn:microsoft.com/office/officeart/2005/8/layout/hierarchy4"/>
    <dgm:cxn modelId="{A7413D64-8416-C743-89D4-75096D4AE3CB}" type="presParOf" srcId="{8688A8A8-6D87-3240-868F-FB15175D3798}" destId="{D741E082-2AFB-D642-9D49-4664AB8D5627}" srcOrd="1" destOrd="0" presId="urn:microsoft.com/office/officeart/2005/8/layout/hierarchy4"/>
    <dgm:cxn modelId="{A7EDE5AC-76A2-024D-92CF-716C081782E8}" type="presParOf" srcId="{7A7C5103-7546-AA4D-8551-77797ECBE8ED}" destId="{44FB0E18-A55E-364C-A6AF-7DE030D4ACCF}" srcOrd="3" destOrd="0" presId="urn:microsoft.com/office/officeart/2005/8/layout/hierarchy4"/>
    <dgm:cxn modelId="{ED7B09E0-3C43-7D40-9129-C0E3F3C51751}" type="presParOf" srcId="{7A7C5103-7546-AA4D-8551-77797ECBE8ED}" destId="{97651CA9-5FBB-674A-ABA2-EF9BC9EC02F4}" srcOrd="4" destOrd="0" presId="urn:microsoft.com/office/officeart/2005/8/layout/hierarchy4"/>
    <dgm:cxn modelId="{838CCF32-B91B-8447-8986-53F9A5784F01}" type="presParOf" srcId="{97651CA9-5FBB-674A-ABA2-EF9BC9EC02F4}" destId="{613FDF2F-EE1D-A14B-ABC4-A0903BFB7B0C}" srcOrd="0" destOrd="0" presId="urn:microsoft.com/office/officeart/2005/8/layout/hierarchy4"/>
    <dgm:cxn modelId="{36F5A31A-0CFC-B04E-AC55-41CB9E3A4A15}" type="presParOf" srcId="{97651CA9-5FBB-674A-ABA2-EF9BC9EC02F4}" destId="{5F48459D-6DDB-564A-ACC7-95ACEE23D3D7}" srcOrd="1" destOrd="0" presId="urn:microsoft.com/office/officeart/2005/8/layout/hierarchy4"/>
    <dgm:cxn modelId="{5FFFEA89-E2E6-FB41-9C03-BD1B12BBFD51}" type="presParOf" srcId="{7A7C5103-7546-AA4D-8551-77797ECBE8ED}" destId="{1CABE042-5B4B-8A41-9245-E7285A44697A}" srcOrd="5" destOrd="0" presId="urn:microsoft.com/office/officeart/2005/8/layout/hierarchy4"/>
    <dgm:cxn modelId="{573D2002-E2C9-4D40-BF66-A4612F6431AE}" type="presParOf" srcId="{7A7C5103-7546-AA4D-8551-77797ECBE8ED}" destId="{5C1430F6-FC54-C440-8C0E-496CF561BBAE}" srcOrd="6" destOrd="0" presId="urn:microsoft.com/office/officeart/2005/8/layout/hierarchy4"/>
    <dgm:cxn modelId="{F58804B1-8557-314C-A2E6-65645723B6F3}" type="presParOf" srcId="{5C1430F6-FC54-C440-8C0E-496CF561BBAE}" destId="{46C57D53-70E0-F749-B30E-BAE4DC530EBB}" srcOrd="0" destOrd="0" presId="urn:microsoft.com/office/officeart/2005/8/layout/hierarchy4"/>
    <dgm:cxn modelId="{FF0017A5-F545-F947-A7C8-3606FF453961}" type="presParOf" srcId="{5C1430F6-FC54-C440-8C0E-496CF561BBAE}" destId="{A2031A02-53CC-CF4A-88C2-3F5E75B36D5E}" srcOrd="1" destOrd="0" presId="urn:microsoft.com/office/officeart/2005/8/layout/hierarchy4"/>
    <dgm:cxn modelId="{D003AC6A-0DFF-A046-9C5E-79EFB2787B5A}" type="presParOf" srcId="{8D343D71-ACA8-D447-B069-067A43BA4C69}" destId="{684193FA-4BFA-D643-89F3-0CA5AE31FA92}" srcOrd="1" destOrd="0" presId="urn:microsoft.com/office/officeart/2005/8/layout/hierarchy4"/>
    <dgm:cxn modelId="{E2E132F9-2653-6F40-9AB5-3A93DAFB2243}" type="presParOf" srcId="{8D343D71-ACA8-D447-B069-067A43BA4C69}" destId="{AC418A97-0621-124D-B920-89AC99D757AB}" srcOrd="2" destOrd="0" presId="urn:microsoft.com/office/officeart/2005/8/layout/hierarchy4"/>
    <dgm:cxn modelId="{9A16B1D1-09BA-CE4D-9701-6B49073EE86E}" type="presParOf" srcId="{AC418A97-0621-124D-B920-89AC99D757AB}" destId="{0384EBE0-CC62-AF4E-8130-969AC4D2E79B}" srcOrd="0" destOrd="0" presId="urn:microsoft.com/office/officeart/2005/8/layout/hierarchy4"/>
    <dgm:cxn modelId="{65BEDA81-ED1E-D84D-8654-912AB576698F}" type="presParOf" srcId="{AC418A97-0621-124D-B920-89AC99D757AB}" destId="{D5D02B03-555B-8E4C-862C-0063D573C8E6}" srcOrd="1" destOrd="0" presId="urn:microsoft.com/office/officeart/2005/8/layout/hierarchy4"/>
    <dgm:cxn modelId="{624252ED-C2A7-0045-9903-E3F3E4E8697F}" type="presParOf" srcId="{AC418A97-0621-124D-B920-89AC99D757AB}" destId="{89AF83C1-4748-4A4D-A471-05FE3C5AB8FF}" srcOrd="2" destOrd="0" presId="urn:microsoft.com/office/officeart/2005/8/layout/hierarchy4"/>
    <dgm:cxn modelId="{3EEC7B67-55ED-2344-8587-FF0DD1A87BD4}" type="presParOf" srcId="{89AF83C1-4748-4A4D-A471-05FE3C5AB8FF}" destId="{52579345-690F-9B4A-9DF0-A389328167B5}" srcOrd="0" destOrd="0" presId="urn:microsoft.com/office/officeart/2005/8/layout/hierarchy4"/>
    <dgm:cxn modelId="{D317930E-D939-1C4D-83B1-36FFCBBEC6A4}" type="presParOf" srcId="{52579345-690F-9B4A-9DF0-A389328167B5}" destId="{9E68BC77-F016-C64C-8778-D5C3B8A24223}" srcOrd="0" destOrd="0" presId="urn:microsoft.com/office/officeart/2005/8/layout/hierarchy4"/>
    <dgm:cxn modelId="{7A5DBB8E-DDBA-FF43-A64B-F5586CD90344}" type="presParOf" srcId="{52579345-690F-9B4A-9DF0-A389328167B5}" destId="{0F9204F7-BFB5-1E4E-BE8B-8EE4ED2A8360}" srcOrd="1" destOrd="0" presId="urn:microsoft.com/office/officeart/2005/8/layout/hierarchy4"/>
    <dgm:cxn modelId="{7C843CC3-5289-B843-8FB5-5AD25CDBCEC7}" type="presParOf" srcId="{89AF83C1-4748-4A4D-A471-05FE3C5AB8FF}" destId="{CDA7D6B8-AB6E-5A4B-B92F-BD615FA1A96F}" srcOrd="1" destOrd="0" presId="urn:microsoft.com/office/officeart/2005/8/layout/hierarchy4"/>
    <dgm:cxn modelId="{1F5AFE8D-2E2F-304D-869B-5703D8BF323D}" type="presParOf" srcId="{89AF83C1-4748-4A4D-A471-05FE3C5AB8FF}" destId="{62707645-A18C-0B46-A894-E20C74FF6E78}" srcOrd="2" destOrd="0" presId="urn:microsoft.com/office/officeart/2005/8/layout/hierarchy4"/>
    <dgm:cxn modelId="{4224D49B-F3D5-394E-8DF4-3585A019BF2C}" type="presParOf" srcId="{62707645-A18C-0B46-A894-E20C74FF6E78}" destId="{4BF841D1-17BD-4E49-96AA-50252F8BA065}" srcOrd="0" destOrd="0" presId="urn:microsoft.com/office/officeart/2005/8/layout/hierarchy4"/>
    <dgm:cxn modelId="{D68634BD-EC14-0643-AD6B-7F7D896586BD}" type="presParOf" srcId="{62707645-A18C-0B46-A894-E20C74FF6E78}" destId="{E5E6322F-A39E-B148-9B23-90BF654ECBC4}" srcOrd="1" destOrd="0" presId="urn:microsoft.com/office/officeart/2005/8/layout/hierarchy4"/>
    <dgm:cxn modelId="{FD22A2E5-53AF-BB49-9BA8-2DCE416338A6}" type="presParOf" srcId="{89AF83C1-4748-4A4D-A471-05FE3C5AB8FF}" destId="{5A67D0BD-917C-3D45-9053-C4EA214F3394}" srcOrd="3" destOrd="0" presId="urn:microsoft.com/office/officeart/2005/8/layout/hierarchy4"/>
    <dgm:cxn modelId="{83A53B0B-FC48-4847-B9ED-DB365CE0FB96}" type="presParOf" srcId="{89AF83C1-4748-4A4D-A471-05FE3C5AB8FF}" destId="{4D75E9DB-C341-2E4F-B8D2-0F1B48C77A75}" srcOrd="4" destOrd="0" presId="urn:microsoft.com/office/officeart/2005/8/layout/hierarchy4"/>
    <dgm:cxn modelId="{115A5226-4805-6447-9599-FE74AFFFFC35}" type="presParOf" srcId="{4D75E9DB-C341-2E4F-B8D2-0F1B48C77A75}" destId="{87FC025A-5ED0-4941-8231-E4CCD3076FA1}" srcOrd="0" destOrd="0" presId="urn:microsoft.com/office/officeart/2005/8/layout/hierarchy4"/>
    <dgm:cxn modelId="{FDA83FEB-E7FE-2143-B371-A44031F99AD7}" type="presParOf" srcId="{4D75E9DB-C341-2E4F-B8D2-0F1B48C77A75}" destId="{6283022F-B677-0A46-B0D0-FEEC5BCDC75E}" srcOrd="1" destOrd="0" presId="urn:microsoft.com/office/officeart/2005/8/layout/hierarchy4"/>
    <dgm:cxn modelId="{5E38525E-1F48-7A43-8ED2-DA4A4398FB8F}" type="presParOf" srcId="{89AF83C1-4748-4A4D-A471-05FE3C5AB8FF}" destId="{E2D55FE0-58C8-004E-90A6-D5294F5DB4C4}" srcOrd="5" destOrd="0" presId="urn:microsoft.com/office/officeart/2005/8/layout/hierarchy4"/>
    <dgm:cxn modelId="{B2F5F9BA-E4AC-3D43-BE55-E4558E6C1AD7}" type="presParOf" srcId="{89AF83C1-4748-4A4D-A471-05FE3C5AB8FF}" destId="{ED78D844-48C4-6B43-BD28-C6DE3121DFA7}" srcOrd="6" destOrd="0" presId="urn:microsoft.com/office/officeart/2005/8/layout/hierarchy4"/>
    <dgm:cxn modelId="{CECFBD93-90E4-BB4D-A2E8-99C6A47B90F5}" type="presParOf" srcId="{ED78D844-48C4-6B43-BD28-C6DE3121DFA7}" destId="{89E897D7-6C68-7B46-B7A9-F38C5A45FF24}" srcOrd="0" destOrd="0" presId="urn:microsoft.com/office/officeart/2005/8/layout/hierarchy4"/>
    <dgm:cxn modelId="{C58CBD25-CD4A-8A4E-AAEB-EE3E1C756DD1}" type="presParOf" srcId="{ED78D844-48C4-6B43-BD28-C6DE3121DFA7}" destId="{67B3D427-3682-4644-B3C6-C986F4B4F4D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CA3033-7E10-5D49-BAEA-5E15AC449AF5}"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en-US"/>
        </a:p>
      </dgm:t>
    </dgm:pt>
    <dgm:pt modelId="{FDB39E3C-FDA1-D54F-A457-40FBEC185525}">
      <dgm:prSet phldrT="[Text]"/>
      <dgm:spPr>
        <a:solidFill>
          <a:srgbClr val="008000"/>
        </a:solidFill>
      </dgm:spPr>
      <dgm:t>
        <a:bodyPr/>
        <a:lstStyle/>
        <a:p>
          <a:r>
            <a:rPr lang="en-US" dirty="0"/>
            <a:t>Device Global Memory (shared between blocks) - Slowest</a:t>
          </a:r>
        </a:p>
      </dgm:t>
    </dgm:pt>
    <dgm:pt modelId="{F2CB5F79-E0A9-AF44-85B3-C63730E07BF1}" type="parTrans" cxnId="{480618EE-D131-174A-9C5F-2A674E770A28}">
      <dgm:prSet/>
      <dgm:spPr/>
      <dgm:t>
        <a:bodyPr/>
        <a:lstStyle/>
        <a:p>
          <a:endParaRPr lang="en-US"/>
        </a:p>
      </dgm:t>
    </dgm:pt>
    <dgm:pt modelId="{68BB825B-0C6C-3B43-BFDB-0EC117F00A15}" type="sibTrans" cxnId="{480618EE-D131-174A-9C5F-2A674E770A28}">
      <dgm:prSet/>
      <dgm:spPr/>
      <dgm:t>
        <a:bodyPr/>
        <a:lstStyle/>
        <a:p>
          <a:endParaRPr lang="en-US"/>
        </a:p>
      </dgm:t>
    </dgm:pt>
    <dgm:pt modelId="{B57D8E46-F1A2-074E-9480-892FE5F5889B}">
      <dgm:prSet phldrT="[Text]"/>
      <dgm:spPr>
        <a:solidFill>
          <a:srgbClr val="0099FF"/>
        </a:solidFill>
      </dgm:spPr>
      <dgm:t>
        <a:bodyPr/>
        <a:lstStyle/>
        <a:p>
          <a:r>
            <a:rPr lang="en-US" dirty="0"/>
            <a:t>Block (Shared Memory) - Faster</a:t>
          </a:r>
        </a:p>
      </dgm:t>
    </dgm:pt>
    <dgm:pt modelId="{FC404E35-A802-0644-8752-C3B3AC3516F6}" type="parTrans" cxnId="{569AB27F-2540-BD49-848E-4B490F12FDC9}">
      <dgm:prSet/>
      <dgm:spPr/>
      <dgm:t>
        <a:bodyPr/>
        <a:lstStyle/>
        <a:p>
          <a:endParaRPr lang="en-US"/>
        </a:p>
      </dgm:t>
    </dgm:pt>
    <dgm:pt modelId="{986785BF-BBB8-084A-88B3-D34DF35ED062}" type="sibTrans" cxnId="{569AB27F-2540-BD49-848E-4B490F12FDC9}">
      <dgm:prSet/>
      <dgm:spPr/>
      <dgm:t>
        <a:bodyPr/>
        <a:lstStyle/>
        <a:p>
          <a:endParaRPr lang="en-US"/>
        </a:p>
      </dgm:t>
    </dgm:pt>
    <dgm:pt modelId="{44FB4D3C-A0BF-DB4C-96D1-8812002BDFD6}">
      <dgm:prSet phldrT="[Text]"/>
      <dgm:spPr>
        <a:solidFill>
          <a:srgbClr val="0099FF"/>
        </a:solidFill>
      </dgm:spPr>
      <dgm:t>
        <a:bodyPr/>
        <a:lstStyle/>
        <a:p>
          <a:r>
            <a:rPr lang="en-US" dirty="0"/>
            <a:t>Block (Shared Memory) - Faster</a:t>
          </a:r>
        </a:p>
      </dgm:t>
    </dgm:pt>
    <dgm:pt modelId="{CEF71989-9706-5346-9B91-A6C610E46CE8}" type="parTrans" cxnId="{BE7CC76A-BD64-F64F-BF1D-756F21E92D5A}">
      <dgm:prSet/>
      <dgm:spPr/>
      <dgm:t>
        <a:bodyPr/>
        <a:lstStyle/>
        <a:p>
          <a:endParaRPr lang="en-US"/>
        </a:p>
      </dgm:t>
    </dgm:pt>
    <dgm:pt modelId="{43EB58A8-FDB7-2C40-BF0A-7ADB464779EC}" type="sibTrans" cxnId="{BE7CC76A-BD64-F64F-BF1D-756F21E92D5A}">
      <dgm:prSet/>
      <dgm:spPr/>
      <dgm:t>
        <a:bodyPr/>
        <a:lstStyle/>
        <a:p>
          <a:endParaRPr lang="en-US"/>
        </a:p>
      </dgm:t>
    </dgm:pt>
    <dgm:pt modelId="{441C6F57-B6D5-984E-906B-B17A459E41C5}">
      <dgm:prSet phldrT="[Text]"/>
      <dgm:spPr>
        <a:solidFill>
          <a:srgbClr val="0000FF"/>
        </a:solidFill>
      </dgm:spPr>
      <dgm:t>
        <a:bodyPr/>
        <a:lstStyle/>
        <a:p>
          <a:r>
            <a:rPr lang="en-US" dirty="0">
              <a:solidFill>
                <a:srgbClr val="FFFFFF"/>
              </a:solidFill>
            </a:rPr>
            <a:t>T0 (private Memory) - Fastest</a:t>
          </a:r>
        </a:p>
      </dgm:t>
    </dgm:pt>
    <dgm:pt modelId="{BE505476-B20E-BA40-8F1E-25488FFE9B68}" type="parTrans" cxnId="{766B9BAA-2547-7241-90A2-E952620F74CF}">
      <dgm:prSet/>
      <dgm:spPr/>
      <dgm:t>
        <a:bodyPr/>
        <a:lstStyle/>
        <a:p>
          <a:endParaRPr lang="en-US"/>
        </a:p>
      </dgm:t>
    </dgm:pt>
    <dgm:pt modelId="{0FB63FE8-B294-1442-8323-CB7BDF734894}" type="sibTrans" cxnId="{766B9BAA-2547-7241-90A2-E952620F74CF}">
      <dgm:prSet/>
      <dgm:spPr/>
      <dgm:t>
        <a:bodyPr/>
        <a:lstStyle/>
        <a:p>
          <a:endParaRPr lang="en-US"/>
        </a:p>
      </dgm:t>
    </dgm:pt>
    <dgm:pt modelId="{668C8A5A-782B-3F42-B50B-2116AB36AF11}">
      <dgm:prSet phldrT="[Text]"/>
      <dgm:spPr>
        <a:solidFill>
          <a:srgbClr val="0000FF"/>
        </a:solidFill>
      </dgm:spPr>
      <dgm:t>
        <a:bodyPr/>
        <a:lstStyle/>
        <a:p>
          <a:r>
            <a:rPr lang="en-US" dirty="0">
              <a:solidFill>
                <a:srgbClr val="FFFFFF"/>
              </a:solidFill>
            </a:rPr>
            <a:t>T1 (private Memory) - Fastest</a:t>
          </a:r>
        </a:p>
      </dgm:t>
    </dgm:pt>
    <dgm:pt modelId="{B231E30B-216E-BF42-AE04-1133AF95CEDF}" type="parTrans" cxnId="{45045FC8-9BD7-3F47-ADBA-6010ED0A722D}">
      <dgm:prSet/>
      <dgm:spPr/>
      <dgm:t>
        <a:bodyPr/>
        <a:lstStyle/>
        <a:p>
          <a:endParaRPr lang="en-US"/>
        </a:p>
      </dgm:t>
    </dgm:pt>
    <dgm:pt modelId="{7D2B623B-C71D-3845-B6C4-DEE8850E7D10}" type="sibTrans" cxnId="{45045FC8-9BD7-3F47-ADBA-6010ED0A722D}">
      <dgm:prSet/>
      <dgm:spPr/>
      <dgm:t>
        <a:bodyPr/>
        <a:lstStyle/>
        <a:p>
          <a:endParaRPr lang="en-US"/>
        </a:p>
      </dgm:t>
    </dgm:pt>
    <dgm:pt modelId="{C30E4384-A633-FC4B-99BD-70E386398CE8}">
      <dgm:prSet phldrT="[Text]"/>
      <dgm:spPr>
        <a:solidFill>
          <a:srgbClr val="0000FF"/>
        </a:solidFill>
      </dgm:spPr>
      <dgm:t>
        <a:bodyPr/>
        <a:lstStyle/>
        <a:p>
          <a:r>
            <a:rPr lang="en-US" dirty="0">
              <a:solidFill>
                <a:srgbClr val="FFFFFF"/>
              </a:solidFill>
            </a:rPr>
            <a:t>T2 (private Memory) - Fastest</a:t>
          </a:r>
        </a:p>
      </dgm:t>
    </dgm:pt>
    <dgm:pt modelId="{A8F726C5-DB1A-4047-A773-45CCCC8EE235}" type="parTrans" cxnId="{95B5A18B-062E-D84C-A8D4-19DB42E1F328}">
      <dgm:prSet/>
      <dgm:spPr/>
      <dgm:t>
        <a:bodyPr/>
        <a:lstStyle/>
        <a:p>
          <a:endParaRPr lang="en-US"/>
        </a:p>
      </dgm:t>
    </dgm:pt>
    <dgm:pt modelId="{8C3ACB2E-A5C9-A043-AD7A-446C4AAB0646}" type="sibTrans" cxnId="{95B5A18B-062E-D84C-A8D4-19DB42E1F328}">
      <dgm:prSet/>
      <dgm:spPr/>
      <dgm:t>
        <a:bodyPr/>
        <a:lstStyle/>
        <a:p>
          <a:endParaRPr lang="en-US"/>
        </a:p>
      </dgm:t>
    </dgm:pt>
    <dgm:pt modelId="{6D7B9515-804C-4148-9258-6D0427B49D04}">
      <dgm:prSet phldrT="[Text]"/>
      <dgm:spPr>
        <a:solidFill>
          <a:srgbClr val="0000FF"/>
        </a:solidFill>
      </dgm:spPr>
      <dgm:t>
        <a:bodyPr/>
        <a:lstStyle/>
        <a:p>
          <a:r>
            <a:rPr lang="en-US" dirty="0">
              <a:solidFill>
                <a:srgbClr val="FFFFFF"/>
              </a:solidFill>
            </a:rPr>
            <a:t>T3 (private Memory) - Fastest</a:t>
          </a:r>
        </a:p>
      </dgm:t>
    </dgm:pt>
    <dgm:pt modelId="{F30650B2-AD3D-B244-A002-F9387C1504D8}" type="parTrans" cxnId="{C1A8D572-F22C-6F4D-9ABC-ABFB03F85788}">
      <dgm:prSet/>
      <dgm:spPr/>
      <dgm:t>
        <a:bodyPr/>
        <a:lstStyle/>
        <a:p>
          <a:endParaRPr lang="en-US"/>
        </a:p>
      </dgm:t>
    </dgm:pt>
    <dgm:pt modelId="{0969CCD5-B5D8-9742-B899-4ECEBC193F09}" type="sibTrans" cxnId="{C1A8D572-F22C-6F4D-9ABC-ABFB03F85788}">
      <dgm:prSet/>
      <dgm:spPr/>
      <dgm:t>
        <a:bodyPr/>
        <a:lstStyle/>
        <a:p>
          <a:endParaRPr lang="en-US"/>
        </a:p>
      </dgm:t>
    </dgm:pt>
    <dgm:pt modelId="{67459782-34B8-914B-A88D-31C846B16485}">
      <dgm:prSet phldrT="[Text]"/>
      <dgm:spPr>
        <a:solidFill>
          <a:srgbClr val="0000FF"/>
        </a:solidFill>
      </dgm:spPr>
      <dgm:t>
        <a:bodyPr/>
        <a:lstStyle/>
        <a:p>
          <a:r>
            <a:rPr lang="en-US" dirty="0"/>
            <a:t>T0 (private Memory) - Fastest</a:t>
          </a:r>
        </a:p>
      </dgm:t>
    </dgm:pt>
    <dgm:pt modelId="{65D02D1E-2772-DD49-B21E-20750C675C81}" type="parTrans" cxnId="{1E86057E-12C0-5D49-98FE-3775FE6323FD}">
      <dgm:prSet/>
      <dgm:spPr/>
      <dgm:t>
        <a:bodyPr/>
        <a:lstStyle/>
        <a:p>
          <a:endParaRPr lang="en-US"/>
        </a:p>
      </dgm:t>
    </dgm:pt>
    <dgm:pt modelId="{6BDEAD33-2D49-5D47-9D5B-94186F3D1486}" type="sibTrans" cxnId="{1E86057E-12C0-5D49-98FE-3775FE6323FD}">
      <dgm:prSet/>
      <dgm:spPr/>
      <dgm:t>
        <a:bodyPr/>
        <a:lstStyle/>
        <a:p>
          <a:endParaRPr lang="en-US"/>
        </a:p>
      </dgm:t>
    </dgm:pt>
    <dgm:pt modelId="{6D5A11CB-BB71-BB4A-9B33-C27DE22CE336}">
      <dgm:prSet phldrT="[Text]"/>
      <dgm:spPr>
        <a:solidFill>
          <a:srgbClr val="0000FF"/>
        </a:solidFill>
      </dgm:spPr>
      <dgm:t>
        <a:bodyPr/>
        <a:lstStyle/>
        <a:p>
          <a:r>
            <a:rPr lang="en-US" dirty="0">
              <a:solidFill>
                <a:srgbClr val="FFFFFF"/>
              </a:solidFill>
            </a:rPr>
            <a:t>T1 (private Memory) - Fastest</a:t>
          </a:r>
        </a:p>
      </dgm:t>
    </dgm:pt>
    <dgm:pt modelId="{18C37E72-44CB-AA49-A33A-CAC33C80226A}" type="parTrans" cxnId="{38C75040-4951-C44E-834D-268A780A52E4}">
      <dgm:prSet/>
      <dgm:spPr/>
      <dgm:t>
        <a:bodyPr/>
        <a:lstStyle/>
        <a:p>
          <a:endParaRPr lang="en-US"/>
        </a:p>
      </dgm:t>
    </dgm:pt>
    <dgm:pt modelId="{5668BE93-FEBF-E141-BA6C-12F9B0D84F3E}" type="sibTrans" cxnId="{38C75040-4951-C44E-834D-268A780A52E4}">
      <dgm:prSet/>
      <dgm:spPr/>
      <dgm:t>
        <a:bodyPr/>
        <a:lstStyle/>
        <a:p>
          <a:endParaRPr lang="en-US"/>
        </a:p>
      </dgm:t>
    </dgm:pt>
    <dgm:pt modelId="{B4E40FBD-3683-AE47-B505-3AF6FF9FD0EE}">
      <dgm:prSet phldrT="[Text]"/>
      <dgm:spPr>
        <a:solidFill>
          <a:srgbClr val="0000FF"/>
        </a:solidFill>
      </dgm:spPr>
      <dgm:t>
        <a:bodyPr/>
        <a:lstStyle/>
        <a:p>
          <a:r>
            <a:rPr lang="en-US" dirty="0">
              <a:solidFill>
                <a:srgbClr val="FFFFFF"/>
              </a:solidFill>
            </a:rPr>
            <a:t>T2 (private Memory) - Fastest</a:t>
          </a:r>
        </a:p>
      </dgm:t>
    </dgm:pt>
    <dgm:pt modelId="{5B65CE85-9B93-1F44-8174-29198A25B0AC}" type="parTrans" cxnId="{EFBFFEC8-7DAA-A943-AF02-4286DD4F0210}">
      <dgm:prSet/>
      <dgm:spPr/>
      <dgm:t>
        <a:bodyPr/>
        <a:lstStyle/>
        <a:p>
          <a:endParaRPr lang="en-US"/>
        </a:p>
      </dgm:t>
    </dgm:pt>
    <dgm:pt modelId="{ACD824C4-5CE1-D445-80CB-A6220415301B}" type="sibTrans" cxnId="{EFBFFEC8-7DAA-A943-AF02-4286DD4F0210}">
      <dgm:prSet/>
      <dgm:spPr/>
      <dgm:t>
        <a:bodyPr/>
        <a:lstStyle/>
        <a:p>
          <a:endParaRPr lang="en-US"/>
        </a:p>
      </dgm:t>
    </dgm:pt>
    <dgm:pt modelId="{7E1B5D0B-7F97-9D40-B3D7-37D8C05D746E}">
      <dgm:prSet phldrT="[Text]"/>
      <dgm:spPr>
        <a:solidFill>
          <a:srgbClr val="0000FF"/>
        </a:solidFill>
      </dgm:spPr>
      <dgm:t>
        <a:bodyPr/>
        <a:lstStyle/>
        <a:p>
          <a:r>
            <a:rPr lang="en-US" dirty="0">
              <a:solidFill>
                <a:srgbClr val="FFFFFF"/>
              </a:solidFill>
            </a:rPr>
            <a:t>T3 (private Memory) - Fastest</a:t>
          </a:r>
        </a:p>
      </dgm:t>
    </dgm:pt>
    <dgm:pt modelId="{B9AEC8B7-37E5-A743-90EB-7BF234B136C5}" type="parTrans" cxnId="{F4B2D3F9-D1A2-EA49-9C46-7FF6E35F2CE2}">
      <dgm:prSet/>
      <dgm:spPr/>
      <dgm:t>
        <a:bodyPr/>
        <a:lstStyle/>
        <a:p>
          <a:endParaRPr lang="en-US"/>
        </a:p>
      </dgm:t>
    </dgm:pt>
    <dgm:pt modelId="{5ED546DC-F52F-0541-9611-5EC4B074DF58}" type="sibTrans" cxnId="{F4B2D3F9-D1A2-EA49-9C46-7FF6E35F2CE2}">
      <dgm:prSet/>
      <dgm:spPr/>
      <dgm:t>
        <a:bodyPr/>
        <a:lstStyle/>
        <a:p>
          <a:endParaRPr lang="en-US"/>
        </a:p>
      </dgm:t>
    </dgm:pt>
    <dgm:pt modelId="{983E71A9-7204-EF4C-B757-7DF35ACF9FFD}" type="pres">
      <dgm:prSet presAssocID="{92CA3033-7E10-5D49-BAEA-5E15AC449AF5}" presName="Name0" presStyleCnt="0">
        <dgm:presLayoutVars>
          <dgm:chPref val="1"/>
          <dgm:dir/>
          <dgm:animOne val="branch"/>
          <dgm:animLvl val="lvl"/>
          <dgm:resizeHandles/>
        </dgm:presLayoutVars>
      </dgm:prSet>
      <dgm:spPr/>
    </dgm:pt>
    <dgm:pt modelId="{3B225D73-810D-D143-A1E4-8C932F338318}" type="pres">
      <dgm:prSet presAssocID="{FDB39E3C-FDA1-D54F-A457-40FBEC185525}" presName="vertOne" presStyleCnt="0"/>
      <dgm:spPr/>
    </dgm:pt>
    <dgm:pt modelId="{409668FE-94A0-804D-BDA3-9A68191F4A02}" type="pres">
      <dgm:prSet presAssocID="{FDB39E3C-FDA1-D54F-A457-40FBEC185525}" presName="txOne" presStyleLbl="node0" presStyleIdx="0" presStyleCnt="1" custLinFactX="33245" custLinFactNeighborX="100000" custLinFactNeighborY="-74541">
        <dgm:presLayoutVars>
          <dgm:chPref val="3"/>
        </dgm:presLayoutVars>
      </dgm:prSet>
      <dgm:spPr/>
    </dgm:pt>
    <dgm:pt modelId="{83C1FEEF-22A8-9646-9A8B-140D58D2A5CA}" type="pres">
      <dgm:prSet presAssocID="{FDB39E3C-FDA1-D54F-A457-40FBEC185525}" presName="parTransOne" presStyleCnt="0"/>
      <dgm:spPr/>
    </dgm:pt>
    <dgm:pt modelId="{8D343D71-ACA8-D447-B069-067A43BA4C69}" type="pres">
      <dgm:prSet presAssocID="{FDB39E3C-FDA1-D54F-A457-40FBEC185525}" presName="horzOne" presStyleCnt="0"/>
      <dgm:spPr/>
    </dgm:pt>
    <dgm:pt modelId="{21340AEB-9D06-424A-A206-979354486AC5}" type="pres">
      <dgm:prSet presAssocID="{B57D8E46-F1A2-074E-9480-892FE5F5889B}" presName="vertTwo" presStyleCnt="0"/>
      <dgm:spPr/>
    </dgm:pt>
    <dgm:pt modelId="{069D6C21-FD72-864D-A3AA-08A444D0ED4D}" type="pres">
      <dgm:prSet presAssocID="{B57D8E46-F1A2-074E-9480-892FE5F5889B}" presName="txTwo" presStyleLbl="node2" presStyleIdx="0" presStyleCnt="2">
        <dgm:presLayoutVars>
          <dgm:chPref val="3"/>
        </dgm:presLayoutVars>
      </dgm:prSet>
      <dgm:spPr/>
    </dgm:pt>
    <dgm:pt modelId="{36E55A28-B6C9-A348-801E-22F6817B8672}" type="pres">
      <dgm:prSet presAssocID="{B57D8E46-F1A2-074E-9480-892FE5F5889B}" presName="parTransTwo" presStyleCnt="0"/>
      <dgm:spPr/>
    </dgm:pt>
    <dgm:pt modelId="{7A7C5103-7546-AA4D-8551-77797ECBE8ED}" type="pres">
      <dgm:prSet presAssocID="{B57D8E46-F1A2-074E-9480-892FE5F5889B}" presName="horzTwo" presStyleCnt="0"/>
      <dgm:spPr/>
    </dgm:pt>
    <dgm:pt modelId="{42BE96C6-2ED5-B84C-B400-C6784F6B4F51}" type="pres">
      <dgm:prSet presAssocID="{67459782-34B8-914B-A88D-31C846B16485}" presName="vertThree" presStyleCnt="0"/>
      <dgm:spPr/>
    </dgm:pt>
    <dgm:pt modelId="{5B55CF9A-D8A5-1848-8B93-A908C3E2E610}" type="pres">
      <dgm:prSet presAssocID="{67459782-34B8-914B-A88D-31C846B16485}" presName="txThree" presStyleLbl="node3" presStyleIdx="0" presStyleCnt="8">
        <dgm:presLayoutVars>
          <dgm:chPref val="3"/>
        </dgm:presLayoutVars>
      </dgm:prSet>
      <dgm:spPr/>
    </dgm:pt>
    <dgm:pt modelId="{1B628409-76E2-BD4E-AEC7-35C06A286FCE}" type="pres">
      <dgm:prSet presAssocID="{67459782-34B8-914B-A88D-31C846B16485}" presName="horzThree" presStyleCnt="0"/>
      <dgm:spPr/>
    </dgm:pt>
    <dgm:pt modelId="{79B0900E-CAD1-E44A-810D-495624CB2BD1}" type="pres">
      <dgm:prSet presAssocID="{6BDEAD33-2D49-5D47-9D5B-94186F3D1486}" presName="sibSpaceThree" presStyleCnt="0"/>
      <dgm:spPr/>
    </dgm:pt>
    <dgm:pt modelId="{8688A8A8-6D87-3240-868F-FB15175D3798}" type="pres">
      <dgm:prSet presAssocID="{6D5A11CB-BB71-BB4A-9B33-C27DE22CE336}" presName="vertThree" presStyleCnt="0"/>
      <dgm:spPr/>
    </dgm:pt>
    <dgm:pt modelId="{C2890550-0B94-0E47-895B-B726A0B1AF89}" type="pres">
      <dgm:prSet presAssocID="{6D5A11CB-BB71-BB4A-9B33-C27DE22CE336}" presName="txThree" presStyleLbl="node3" presStyleIdx="1" presStyleCnt="8">
        <dgm:presLayoutVars>
          <dgm:chPref val="3"/>
        </dgm:presLayoutVars>
      </dgm:prSet>
      <dgm:spPr/>
    </dgm:pt>
    <dgm:pt modelId="{D741E082-2AFB-D642-9D49-4664AB8D5627}" type="pres">
      <dgm:prSet presAssocID="{6D5A11CB-BB71-BB4A-9B33-C27DE22CE336}" presName="horzThree" presStyleCnt="0"/>
      <dgm:spPr/>
    </dgm:pt>
    <dgm:pt modelId="{44FB0E18-A55E-364C-A6AF-7DE030D4ACCF}" type="pres">
      <dgm:prSet presAssocID="{5668BE93-FEBF-E141-BA6C-12F9B0D84F3E}" presName="sibSpaceThree" presStyleCnt="0"/>
      <dgm:spPr/>
    </dgm:pt>
    <dgm:pt modelId="{97651CA9-5FBB-674A-ABA2-EF9BC9EC02F4}" type="pres">
      <dgm:prSet presAssocID="{B4E40FBD-3683-AE47-B505-3AF6FF9FD0EE}" presName="vertThree" presStyleCnt="0"/>
      <dgm:spPr/>
    </dgm:pt>
    <dgm:pt modelId="{613FDF2F-EE1D-A14B-ABC4-A0903BFB7B0C}" type="pres">
      <dgm:prSet presAssocID="{B4E40FBD-3683-AE47-B505-3AF6FF9FD0EE}" presName="txThree" presStyleLbl="node3" presStyleIdx="2" presStyleCnt="8">
        <dgm:presLayoutVars>
          <dgm:chPref val="3"/>
        </dgm:presLayoutVars>
      </dgm:prSet>
      <dgm:spPr/>
    </dgm:pt>
    <dgm:pt modelId="{5F48459D-6DDB-564A-ACC7-95ACEE23D3D7}" type="pres">
      <dgm:prSet presAssocID="{B4E40FBD-3683-AE47-B505-3AF6FF9FD0EE}" presName="horzThree" presStyleCnt="0"/>
      <dgm:spPr/>
    </dgm:pt>
    <dgm:pt modelId="{1CABE042-5B4B-8A41-9245-E7285A44697A}" type="pres">
      <dgm:prSet presAssocID="{ACD824C4-5CE1-D445-80CB-A6220415301B}" presName="sibSpaceThree" presStyleCnt="0"/>
      <dgm:spPr/>
    </dgm:pt>
    <dgm:pt modelId="{5C1430F6-FC54-C440-8C0E-496CF561BBAE}" type="pres">
      <dgm:prSet presAssocID="{7E1B5D0B-7F97-9D40-B3D7-37D8C05D746E}" presName="vertThree" presStyleCnt="0"/>
      <dgm:spPr/>
    </dgm:pt>
    <dgm:pt modelId="{46C57D53-70E0-F749-B30E-BAE4DC530EBB}" type="pres">
      <dgm:prSet presAssocID="{7E1B5D0B-7F97-9D40-B3D7-37D8C05D746E}" presName="txThree" presStyleLbl="node3" presStyleIdx="3" presStyleCnt="8">
        <dgm:presLayoutVars>
          <dgm:chPref val="3"/>
        </dgm:presLayoutVars>
      </dgm:prSet>
      <dgm:spPr/>
    </dgm:pt>
    <dgm:pt modelId="{A2031A02-53CC-CF4A-88C2-3F5E75B36D5E}" type="pres">
      <dgm:prSet presAssocID="{7E1B5D0B-7F97-9D40-B3D7-37D8C05D746E}" presName="horzThree" presStyleCnt="0"/>
      <dgm:spPr/>
    </dgm:pt>
    <dgm:pt modelId="{684193FA-4BFA-D643-89F3-0CA5AE31FA92}" type="pres">
      <dgm:prSet presAssocID="{986785BF-BBB8-084A-88B3-D34DF35ED062}" presName="sibSpaceTwo" presStyleCnt="0"/>
      <dgm:spPr/>
    </dgm:pt>
    <dgm:pt modelId="{AC418A97-0621-124D-B920-89AC99D757AB}" type="pres">
      <dgm:prSet presAssocID="{44FB4D3C-A0BF-DB4C-96D1-8812002BDFD6}" presName="vertTwo" presStyleCnt="0"/>
      <dgm:spPr/>
    </dgm:pt>
    <dgm:pt modelId="{0384EBE0-CC62-AF4E-8130-969AC4D2E79B}" type="pres">
      <dgm:prSet presAssocID="{44FB4D3C-A0BF-DB4C-96D1-8812002BDFD6}" presName="txTwo" presStyleLbl="node2" presStyleIdx="1" presStyleCnt="2">
        <dgm:presLayoutVars>
          <dgm:chPref val="3"/>
        </dgm:presLayoutVars>
      </dgm:prSet>
      <dgm:spPr/>
    </dgm:pt>
    <dgm:pt modelId="{D5D02B03-555B-8E4C-862C-0063D573C8E6}" type="pres">
      <dgm:prSet presAssocID="{44FB4D3C-A0BF-DB4C-96D1-8812002BDFD6}" presName="parTransTwo" presStyleCnt="0"/>
      <dgm:spPr/>
    </dgm:pt>
    <dgm:pt modelId="{89AF83C1-4748-4A4D-A471-05FE3C5AB8FF}" type="pres">
      <dgm:prSet presAssocID="{44FB4D3C-A0BF-DB4C-96D1-8812002BDFD6}" presName="horzTwo" presStyleCnt="0"/>
      <dgm:spPr/>
    </dgm:pt>
    <dgm:pt modelId="{52579345-690F-9B4A-9DF0-A389328167B5}" type="pres">
      <dgm:prSet presAssocID="{441C6F57-B6D5-984E-906B-B17A459E41C5}" presName="vertThree" presStyleCnt="0"/>
      <dgm:spPr/>
    </dgm:pt>
    <dgm:pt modelId="{9E68BC77-F016-C64C-8778-D5C3B8A24223}" type="pres">
      <dgm:prSet presAssocID="{441C6F57-B6D5-984E-906B-B17A459E41C5}" presName="txThree" presStyleLbl="node3" presStyleIdx="4" presStyleCnt="8">
        <dgm:presLayoutVars>
          <dgm:chPref val="3"/>
        </dgm:presLayoutVars>
      </dgm:prSet>
      <dgm:spPr/>
    </dgm:pt>
    <dgm:pt modelId="{0F9204F7-BFB5-1E4E-BE8B-8EE4ED2A8360}" type="pres">
      <dgm:prSet presAssocID="{441C6F57-B6D5-984E-906B-B17A459E41C5}" presName="horzThree" presStyleCnt="0"/>
      <dgm:spPr/>
    </dgm:pt>
    <dgm:pt modelId="{CDA7D6B8-AB6E-5A4B-B92F-BD615FA1A96F}" type="pres">
      <dgm:prSet presAssocID="{0FB63FE8-B294-1442-8323-CB7BDF734894}" presName="sibSpaceThree" presStyleCnt="0"/>
      <dgm:spPr/>
    </dgm:pt>
    <dgm:pt modelId="{62707645-A18C-0B46-A894-E20C74FF6E78}" type="pres">
      <dgm:prSet presAssocID="{668C8A5A-782B-3F42-B50B-2116AB36AF11}" presName="vertThree" presStyleCnt="0"/>
      <dgm:spPr/>
    </dgm:pt>
    <dgm:pt modelId="{4BF841D1-17BD-4E49-96AA-50252F8BA065}" type="pres">
      <dgm:prSet presAssocID="{668C8A5A-782B-3F42-B50B-2116AB36AF11}" presName="txThree" presStyleLbl="node3" presStyleIdx="5" presStyleCnt="8">
        <dgm:presLayoutVars>
          <dgm:chPref val="3"/>
        </dgm:presLayoutVars>
      </dgm:prSet>
      <dgm:spPr/>
    </dgm:pt>
    <dgm:pt modelId="{E5E6322F-A39E-B148-9B23-90BF654ECBC4}" type="pres">
      <dgm:prSet presAssocID="{668C8A5A-782B-3F42-B50B-2116AB36AF11}" presName="horzThree" presStyleCnt="0"/>
      <dgm:spPr/>
    </dgm:pt>
    <dgm:pt modelId="{5A67D0BD-917C-3D45-9053-C4EA214F3394}" type="pres">
      <dgm:prSet presAssocID="{7D2B623B-C71D-3845-B6C4-DEE8850E7D10}" presName="sibSpaceThree" presStyleCnt="0"/>
      <dgm:spPr/>
    </dgm:pt>
    <dgm:pt modelId="{4D75E9DB-C341-2E4F-B8D2-0F1B48C77A75}" type="pres">
      <dgm:prSet presAssocID="{C30E4384-A633-FC4B-99BD-70E386398CE8}" presName="vertThree" presStyleCnt="0"/>
      <dgm:spPr/>
    </dgm:pt>
    <dgm:pt modelId="{87FC025A-5ED0-4941-8231-E4CCD3076FA1}" type="pres">
      <dgm:prSet presAssocID="{C30E4384-A633-FC4B-99BD-70E386398CE8}" presName="txThree" presStyleLbl="node3" presStyleIdx="6" presStyleCnt="8">
        <dgm:presLayoutVars>
          <dgm:chPref val="3"/>
        </dgm:presLayoutVars>
      </dgm:prSet>
      <dgm:spPr/>
    </dgm:pt>
    <dgm:pt modelId="{6283022F-B677-0A46-B0D0-FEEC5BCDC75E}" type="pres">
      <dgm:prSet presAssocID="{C30E4384-A633-FC4B-99BD-70E386398CE8}" presName="horzThree" presStyleCnt="0"/>
      <dgm:spPr/>
    </dgm:pt>
    <dgm:pt modelId="{E2D55FE0-58C8-004E-90A6-D5294F5DB4C4}" type="pres">
      <dgm:prSet presAssocID="{8C3ACB2E-A5C9-A043-AD7A-446C4AAB0646}" presName="sibSpaceThree" presStyleCnt="0"/>
      <dgm:spPr/>
    </dgm:pt>
    <dgm:pt modelId="{ED78D844-48C4-6B43-BD28-C6DE3121DFA7}" type="pres">
      <dgm:prSet presAssocID="{6D7B9515-804C-4148-9258-6D0427B49D04}" presName="vertThree" presStyleCnt="0"/>
      <dgm:spPr/>
    </dgm:pt>
    <dgm:pt modelId="{89E897D7-6C68-7B46-B7A9-F38C5A45FF24}" type="pres">
      <dgm:prSet presAssocID="{6D7B9515-804C-4148-9258-6D0427B49D04}" presName="txThree" presStyleLbl="node3" presStyleIdx="7" presStyleCnt="8">
        <dgm:presLayoutVars>
          <dgm:chPref val="3"/>
        </dgm:presLayoutVars>
      </dgm:prSet>
      <dgm:spPr/>
    </dgm:pt>
    <dgm:pt modelId="{67B3D427-3682-4644-B3C6-C986F4B4F4DE}" type="pres">
      <dgm:prSet presAssocID="{6D7B9515-804C-4148-9258-6D0427B49D04}" presName="horzThree" presStyleCnt="0"/>
      <dgm:spPr/>
    </dgm:pt>
  </dgm:ptLst>
  <dgm:cxnLst>
    <dgm:cxn modelId="{4A847900-7332-D141-BAA0-75EA4802DB41}" type="presOf" srcId="{B4E40FBD-3683-AE47-B505-3AF6FF9FD0EE}" destId="{613FDF2F-EE1D-A14B-ABC4-A0903BFB7B0C}" srcOrd="0" destOrd="0" presId="urn:microsoft.com/office/officeart/2005/8/layout/hierarchy4"/>
    <dgm:cxn modelId="{5D67BB0E-FA0B-9546-A7E8-FF270B8345E4}" type="presOf" srcId="{441C6F57-B6D5-984E-906B-B17A459E41C5}" destId="{9E68BC77-F016-C64C-8778-D5C3B8A24223}" srcOrd="0" destOrd="0" presId="urn:microsoft.com/office/officeart/2005/8/layout/hierarchy4"/>
    <dgm:cxn modelId="{62F0DA22-F1C0-6749-9DBB-AD4856C132EA}" type="presOf" srcId="{FDB39E3C-FDA1-D54F-A457-40FBEC185525}" destId="{409668FE-94A0-804D-BDA3-9A68191F4A02}" srcOrd="0" destOrd="0" presId="urn:microsoft.com/office/officeart/2005/8/layout/hierarchy4"/>
    <dgm:cxn modelId="{7DC2F42D-6CC2-7A43-8203-374211DC6357}" type="presOf" srcId="{7E1B5D0B-7F97-9D40-B3D7-37D8C05D746E}" destId="{46C57D53-70E0-F749-B30E-BAE4DC530EBB}" srcOrd="0" destOrd="0" presId="urn:microsoft.com/office/officeart/2005/8/layout/hierarchy4"/>
    <dgm:cxn modelId="{D2F68437-875A-CE48-9956-6E336F4F48A5}" type="presOf" srcId="{C30E4384-A633-FC4B-99BD-70E386398CE8}" destId="{87FC025A-5ED0-4941-8231-E4CCD3076FA1}" srcOrd="0" destOrd="0" presId="urn:microsoft.com/office/officeart/2005/8/layout/hierarchy4"/>
    <dgm:cxn modelId="{74B0CA3B-4C4B-3C4D-BAB2-277A4116422E}" type="presOf" srcId="{B57D8E46-F1A2-074E-9480-892FE5F5889B}" destId="{069D6C21-FD72-864D-A3AA-08A444D0ED4D}" srcOrd="0" destOrd="0" presId="urn:microsoft.com/office/officeart/2005/8/layout/hierarchy4"/>
    <dgm:cxn modelId="{38C75040-4951-C44E-834D-268A780A52E4}" srcId="{B57D8E46-F1A2-074E-9480-892FE5F5889B}" destId="{6D5A11CB-BB71-BB4A-9B33-C27DE22CE336}" srcOrd="1" destOrd="0" parTransId="{18C37E72-44CB-AA49-A33A-CAC33C80226A}" sibTransId="{5668BE93-FEBF-E141-BA6C-12F9B0D84F3E}"/>
    <dgm:cxn modelId="{4607A154-63B8-4D43-AE48-8F939FBD224E}" type="presOf" srcId="{67459782-34B8-914B-A88D-31C846B16485}" destId="{5B55CF9A-D8A5-1848-8B93-A908C3E2E610}" srcOrd="0" destOrd="0" presId="urn:microsoft.com/office/officeart/2005/8/layout/hierarchy4"/>
    <dgm:cxn modelId="{BE7CC76A-BD64-F64F-BF1D-756F21E92D5A}" srcId="{FDB39E3C-FDA1-D54F-A457-40FBEC185525}" destId="{44FB4D3C-A0BF-DB4C-96D1-8812002BDFD6}" srcOrd="1" destOrd="0" parTransId="{CEF71989-9706-5346-9B91-A6C610E46CE8}" sibTransId="{43EB58A8-FDB7-2C40-BF0A-7ADB464779EC}"/>
    <dgm:cxn modelId="{C1A8D572-F22C-6F4D-9ABC-ABFB03F85788}" srcId="{44FB4D3C-A0BF-DB4C-96D1-8812002BDFD6}" destId="{6D7B9515-804C-4148-9258-6D0427B49D04}" srcOrd="3" destOrd="0" parTransId="{F30650B2-AD3D-B244-A002-F9387C1504D8}" sibTransId="{0969CCD5-B5D8-9742-B899-4ECEBC193F09}"/>
    <dgm:cxn modelId="{1E86057E-12C0-5D49-98FE-3775FE6323FD}" srcId="{B57D8E46-F1A2-074E-9480-892FE5F5889B}" destId="{67459782-34B8-914B-A88D-31C846B16485}" srcOrd="0" destOrd="0" parTransId="{65D02D1E-2772-DD49-B21E-20750C675C81}" sibTransId="{6BDEAD33-2D49-5D47-9D5B-94186F3D1486}"/>
    <dgm:cxn modelId="{569AB27F-2540-BD49-848E-4B490F12FDC9}" srcId="{FDB39E3C-FDA1-D54F-A457-40FBEC185525}" destId="{B57D8E46-F1A2-074E-9480-892FE5F5889B}" srcOrd="0" destOrd="0" parTransId="{FC404E35-A802-0644-8752-C3B3AC3516F6}" sibTransId="{986785BF-BBB8-084A-88B3-D34DF35ED062}"/>
    <dgm:cxn modelId="{9762CD87-B031-644A-B28A-8FA0E1BC454F}" type="presOf" srcId="{6D5A11CB-BB71-BB4A-9B33-C27DE22CE336}" destId="{C2890550-0B94-0E47-895B-B726A0B1AF89}" srcOrd="0" destOrd="0" presId="urn:microsoft.com/office/officeart/2005/8/layout/hierarchy4"/>
    <dgm:cxn modelId="{95B5A18B-062E-D84C-A8D4-19DB42E1F328}" srcId="{44FB4D3C-A0BF-DB4C-96D1-8812002BDFD6}" destId="{C30E4384-A633-FC4B-99BD-70E386398CE8}" srcOrd="2" destOrd="0" parTransId="{A8F726C5-DB1A-4047-A773-45CCCC8EE235}" sibTransId="{8C3ACB2E-A5C9-A043-AD7A-446C4AAB0646}"/>
    <dgm:cxn modelId="{4E213095-1194-4943-B339-09B9E5676BEE}" type="presOf" srcId="{668C8A5A-782B-3F42-B50B-2116AB36AF11}" destId="{4BF841D1-17BD-4E49-96AA-50252F8BA065}" srcOrd="0" destOrd="0" presId="urn:microsoft.com/office/officeart/2005/8/layout/hierarchy4"/>
    <dgm:cxn modelId="{6E9FC197-1B07-5141-89F3-050AAD2E0037}" type="presOf" srcId="{92CA3033-7E10-5D49-BAEA-5E15AC449AF5}" destId="{983E71A9-7204-EF4C-B757-7DF35ACF9FFD}" srcOrd="0" destOrd="0" presId="urn:microsoft.com/office/officeart/2005/8/layout/hierarchy4"/>
    <dgm:cxn modelId="{766B9BAA-2547-7241-90A2-E952620F74CF}" srcId="{44FB4D3C-A0BF-DB4C-96D1-8812002BDFD6}" destId="{441C6F57-B6D5-984E-906B-B17A459E41C5}" srcOrd="0" destOrd="0" parTransId="{BE505476-B20E-BA40-8F1E-25488FFE9B68}" sibTransId="{0FB63FE8-B294-1442-8323-CB7BDF734894}"/>
    <dgm:cxn modelId="{3479A6C0-1DFC-CD4F-A572-0E11254E14C7}" type="presOf" srcId="{6D7B9515-804C-4148-9258-6D0427B49D04}" destId="{89E897D7-6C68-7B46-B7A9-F38C5A45FF24}" srcOrd="0" destOrd="0" presId="urn:microsoft.com/office/officeart/2005/8/layout/hierarchy4"/>
    <dgm:cxn modelId="{45045FC8-9BD7-3F47-ADBA-6010ED0A722D}" srcId="{44FB4D3C-A0BF-DB4C-96D1-8812002BDFD6}" destId="{668C8A5A-782B-3F42-B50B-2116AB36AF11}" srcOrd="1" destOrd="0" parTransId="{B231E30B-216E-BF42-AE04-1133AF95CEDF}" sibTransId="{7D2B623B-C71D-3845-B6C4-DEE8850E7D10}"/>
    <dgm:cxn modelId="{EFBFFEC8-7DAA-A943-AF02-4286DD4F0210}" srcId="{B57D8E46-F1A2-074E-9480-892FE5F5889B}" destId="{B4E40FBD-3683-AE47-B505-3AF6FF9FD0EE}" srcOrd="2" destOrd="0" parTransId="{5B65CE85-9B93-1F44-8174-29198A25B0AC}" sibTransId="{ACD824C4-5CE1-D445-80CB-A6220415301B}"/>
    <dgm:cxn modelId="{56B76ADA-24D1-DE45-B924-068B6D40250D}" type="presOf" srcId="{44FB4D3C-A0BF-DB4C-96D1-8812002BDFD6}" destId="{0384EBE0-CC62-AF4E-8130-969AC4D2E79B}" srcOrd="0" destOrd="0" presId="urn:microsoft.com/office/officeart/2005/8/layout/hierarchy4"/>
    <dgm:cxn modelId="{480618EE-D131-174A-9C5F-2A674E770A28}" srcId="{92CA3033-7E10-5D49-BAEA-5E15AC449AF5}" destId="{FDB39E3C-FDA1-D54F-A457-40FBEC185525}" srcOrd="0" destOrd="0" parTransId="{F2CB5F79-E0A9-AF44-85B3-C63730E07BF1}" sibTransId="{68BB825B-0C6C-3B43-BFDB-0EC117F00A15}"/>
    <dgm:cxn modelId="{F4B2D3F9-D1A2-EA49-9C46-7FF6E35F2CE2}" srcId="{B57D8E46-F1A2-074E-9480-892FE5F5889B}" destId="{7E1B5D0B-7F97-9D40-B3D7-37D8C05D746E}" srcOrd="3" destOrd="0" parTransId="{B9AEC8B7-37E5-A743-90EB-7BF234B136C5}" sibTransId="{5ED546DC-F52F-0541-9611-5EC4B074DF58}"/>
    <dgm:cxn modelId="{2C45DCFE-B3EE-F74D-8BCE-654513E1E33C}" type="presParOf" srcId="{983E71A9-7204-EF4C-B757-7DF35ACF9FFD}" destId="{3B225D73-810D-D143-A1E4-8C932F338318}" srcOrd="0" destOrd="0" presId="urn:microsoft.com/office/officeart/2005/8/layout/hierarchy4"/>
    <dgm:cxn modelId="{4AD291EC-6B66-EA4A-B6EE-7E1F6D5D3A4A}" type="presParOf" srcId="{3B225D73-810D-D143-A1E4-8C932F338318}" destId="{409668FE-94A0-804D-BDA3-9A68191F4A02}" srcOrd="0" destOrd="0" presId="urn:microsoft.com/office/officeart/2005/8/layout/hierarchy4"/>
    <dgm:cxn modelId="{06E6ACB8-400B-B343-8846-262A4A813438}" type="presParOf" srcId="{3B225D73-810D-D143-A1E4-8C932F338318}" destId="{83C1FEEF-22A8-9646-9A8B-140D58D2A5CA}" srcOrd="1" destOrd="0" presId="urn:microsoft.com/office/officeart/2005/8/layout/hierarchy4"/>
    <dgm:cxn modelId="{79E50E4B-C389-5042-AA5B-7DD2E5DF6857}" type="presParOf" srcId="{3B225D73-810D-D143-A1E4-8C932F338318}" destId="{8D343D71-ACA8-D447-B069-067A43BA4C69}" srcOrd="2" destOrd="0" presId="urn:microsoft.com/office/officeart/2005/8/layout/hierarchy4"/>
    <dgm:cxn modelId="{975A1BAD-548D-E148-A7E7-1162B03CC5F5}" type="presParOf" srcId="{8D343D71-ACA8-D447-B069-067A43BA4C69}" destId="{21340AEB-9D06-424A-A206-979354486AC5}" srcOrd="0" destOrd="0" presId="urn:microsoft.com/office/officeart/2005/8/layout/hierarchy4"/>
    <dgm:cxn modelId="{13743C5F-F933-F544-8319-1976F192DEF3}" type="presParOf" srcId="{21340AEB-9D06-424A-A206-979354486AC5}" destId="{069D6C21-FD72-864D-A3AA-08A444D0ED4D}" srcOrd="0" destOrd="0" presId="urn:microsoft.com/office/officeart/2005/8/layout/hierarchy4"/>
    <dgm:cxn modelId="{9A87C3BC-9D2A-7A45-A024-7E38E286A7AD}" type="presParOf" srcId="{21340AEB-9D06-424A-A206-979354486AC5}" destId="{36E55A28-B6C9-A348-801E-22F6817B8672}" srcOrd="1" destOrd="0" presId="urn:microsoft.com/office/officeart/2005/8/layout/hierarchy4"/>
    <dgm:cxn modelId="{FF29203C-CB03-3D42-9E38-ADCA48047056}" type="presParOf" srcId="{21340AEB-9D06-424A-A206-979354486AC5}" destId="{7A7C5103-7546-AA4D-8551-77797ECBE8ED}" srcOrd="2" destOrd="0" presId="urn:microsoft.com/office/officeart/2005/8/layout/hierarchy4"/>
    <dgm:cxn modelId="{ABEDEA4B-8E6C-5344-8B79-65E0CB22187C}" type="presParOf" srcId="{7A7C5103-7546-AA4D-8551-77797ECBE8ED}" destId="{42BE96C6-2ED5-B84C-B400-C6784F6B4F51}" srcOrd="0" destOrd="0" presId="urn:microsoft.com/office/officeart/2005/8/layout/hierarchy4"/>
    <dgm:cxn modelId="{8CACB0F6-9D00-B04D-8BAA-4CD9371A4147}" type="presParOf" srcId="{42BE96C6-2ED5-B84C-B400-C6784F6B4F51}" destId="{5B55CF9A-D8A5-1848-8B93-A908C3E2E610}" srcOrd="0" destOrd="0" presId="urn:microsoft.com/office/officeart/2005/8/layout/hierarchy4"/>
    <dgm:cxn modelId="{8AB72D41-1E82-C447-9BF4-3944CD798BDA}" type="presParOf" srcId="{42BE96C6-2ED5-B84C-B400-C6784F6B4F51}" destId="{1B628409-76E2-BD4E-AEC7-35C06A286FCE}" srcOrd="1" destOrd="0" presId="urn:microsoft.com/office/officeart/2005/8/layout/hierarchy4"/>
    <dgm:cxn modelId="{A98F331E-92CA-3D41-8729-FA428D000184}" type="presParOf" srcId="{7A7C5103-7546-AA4D-8551-77797ECBE8ED}" destId="{79B0900E-CAD1-E44A-810D-495624CB2BD1}" srcOrd="1" destOrd="0" presId="urn:microsoft.com/office/officeart/2005/8/layout/hierarchy4"/>
    <dgm:cxn modelId="{14E5BD48-4C9D-7C44-9A50-77E83401C554}" type="presParOf" srcId="{7A7C5103-7546-AA4D-8551-77797ECBE8ED}" destId="{8688A8A8-6D87-3240-868F-FB15175D3798}" srcOrd="2" destOrd="0" presId="urn:microsoft.com/office/officeart/2005/8/layout/hierarchy4"/>
    <dgm:cxn modelId="{E1FE98A6-9CC7-E14B-920F-1BC912C066B0}" type="presParOf" srcId="{8688A8A8-6D87-3240-868F-FB15175D3798}" destId="{C2890550-0B94-0E47-895B-B726A0B1AF89}" srcOrd="0" destOrd="0" presId="urn:microsoft.com/office/officeart/2005/8/layout/hierarchy4"/>
    <dgm:cxn modelId="{9087E50E-C549-9C41-AA28-A08A43170072}" type="presParOf" srcId="{8688A8A8-6D87-3240-868F-FB15175D3798}" destId="{D741E082-2AFB-D642-9D49-4664AB8D5627}" srcOrd="1" destOrd="0" presId="urn:microsoft.com/office/officeart/2005/8/layout/hierarchy4"/>
    <dgm:cxn modelId="{9A4DC6DF-43DC-6346-862F-F1386A325C3A}" type="presParOf" srcId="{7A7C5103-7546-AA4D-8551-77797ECBE8ED}" destId="{44FB0E18-A55E-364C-A6AF-7DE030D4ACCF}" srcOrd="3" destOrd="0" presId="urn:microsoft.com/office/officeart/2005/8/layout/hierarchy4"/>
    <dgm:cxn modelId="{D1ADE4C1-70AB-674D-896E-4B007859E0A0}" type="presParOf" srcId="{7A7C5103-7546-AA4D-8551-77797ECBE8ED}" destId="{97651CA9-5FBB-674A-ABA2-EF9BC9EC02F4}" srcOrd="4" destOrd="0" presId="urn:microsoft.com/office/officeart/2005/8/layout/hierarchy4"/>
    <dgm:cxn modelId="{B4EF79CA-C516-8A45-ACA1-D78B0024B61F}" type="presParOf" srcId="{97651CA9-5FBB-674A-ABA2-EF9BC9EC02F4}" destId="{613FDF2F-EE1D-A14B-ABC4-A0903BFB7B0C}" srcOrd="0" destOrd="0" presId="urn:microsoft.com/office/officeart/2005/8/layout/hierarchy4"/>
    <dgm:cxn modelId="{3D525CDB-FA02-0648-A241-4DE94F6E35DB}" type="presParOf" srcId="{97651CA9-5FBB-674A-ABA2-EF9BC9EC02F4}" destId="{5F48459D-6DDB-564A-ACC7-95ACEE23D3D7}" srcOrd="1" destOrd="0" presId="urn:microsoft.com/office/officeart/2005/8/layout/hierarchy4"/>
    <dgm:cxn modelId="{CD4B9286-7B63-FF4B-9A04-BC6B986AF5FC}" type="presParOf" srcId="{7A7C5103-7546-AA4D-8551-77797ECBE8ED}" destId="{1CABE042-5B4B-8A41-9245-E7285A44697A}" srcOrd="5" destOrd="0" presId="urn:microsoft.com/office/officeart/2005/8/layout/hierarchy4"/>
    <dgm:cxn modelId="{2065E98D-24EF-4243-89F4-DC52FB9D935F}" type="presParOf" srcId="{7A7C5103-7546-AA4D-8551-77797ECBE8ED}" destId="{5C1430F6-FC54-C440-8C0E-496CF561BBAE}" srcOrd="6" destOrd="0" presId="urn:microsoft.com/office/officeart/2005/8/layout/hierarchy4"/>
    <dgm:cxn modelId="{44B9B010-634A-914B-9DF1-F9FAA22CA48C}" type="presParOf" srcId="{5C1430F6-FC54-C440-8C0E-496CF561BBAE}" destId="{46C57D53-70E0-F749-B30E-BAE4DC530EBB}" srcOrd="0" destOrd="0" presId="urn:microsoft.com/office/officeart/2005/8/layout/hierarchy4"/>
    <dgm:cxn modelId="{4FD12122-C248-CF45-8CFD-7CB4CBE14184}" type="presParOf" srcId="{5C1430F6-FC54-C440-8C0E-496CF561BBAE}" destId="{A2031A02-53CC-CF4A-88C2-3F5E75B36D5E}" srcOrd="1" destOrd="0" presId="urn:microsoft.com/office/officeart/2005/8/layout/hierarchy4"/>
    <dgm:cxn modelId="{434222DC-ACBF-4843-8F47-C06E4D169F64}" type="presParOf" srcId="{8D343D71-ACA8-D447-B069-067A43BA4C69}" destId="{684193FA-4BFA-D643-89F3-0CA5AE31FA92}" srcOrd="1" destOrd="0" presId="urn:microsoft.com/office/officeart/2005/8/layout/hierarchy4"/>
    <dgm:cxn modelId="{ECADD43A-CD36-844C-9B0D-CD05AA11559A}" type="presParOf" srcId="{8D343D71-ACA8-D447-B069-067A43BA4C69}" destId="{AC418A97-0621-124D-B920-89AC99D757AB}" srcOrd="2" destOrd="0" presId="urn:microsoft.com/office/officeart/2005/8/layout/hierarchy4"/>
    <dgm:cxn modelId="{6B65220E-C4B3-684A-93A8-4ACCEAC88A1C}" type="presParOf" srcId="{AC418A97-0621-124D-B920-89AC99D757AB}" destId="{0384EBE0-CC62-AF4E-8130-969AC4D2E79B}" srcOrd="0" destOrd="0" presId="urn:microsoft.com/office/officeart/2005/8/layout/hierarchy4"/>
    <dgm:cxn modelId="{982F8E48-916F-C543-BF1F-4F78D526C163}" type="presParOf" srcId="{AC418A97-0621-124D-B920-89AC99D757AB}" destId="{D5D02B03-555B-8E4C-862C-0063D573C8E6}" srcOrd="1" destOrd="0" presId="urn:microsoft.com/office/officeart/2005/8/layout/hierarchy4"/>
    <dgm:cxn modelId="{5423FACC-716D-284E-9682-73DB5F76D12D}" type="presParOf" srcId="{AC418A97-0621-124D-B920-89AC99D757AB}" destId="{89AF83C1-4748-4A4D-A471-05FE3C5AB8FF}" srcOrd="2" destOrd="0" presId="urn:microsoft.com/office/officeart/2005/8/layout/hierarchy4"/>
    <dgm:cxn modelId="{0652AB2B-1291-E645-9D60-F19849FAA32B}" type="presParOf" srcId="{89AF83C1-4748-4A4D-A471-05FE3C5AB8FF}" destId="{52579345-690F-9B4A-9DF0-A389328167B5}" srcOrd="0" destOrd="0" presId="urn:microsoft.com/office/officeart/2005/8/layout/hierarchy4"/>
    <dgm:cxn modelId="{263644B7-7583-7740-A34B-CE428D1CD132}" type="presParOf" srcId="{52579345-690F-9B4A-9DF0-A389328167B5}" destId="{9E68BC77-F016-C64C-8778-D5C3B8A24223}" srcOrd="0" destOrd="0" presId="urn:microsoft.com/office/officeart/2005/8/layout/hierarchy4"/>
    <dgm:cxn modelId="{6F434D75-5292-6F41-993C-1126009B89EE}" type="presParOf" srcId="{52579345-690F-9B4A-9DF0-A389328167B5}" destId="{0F9204F7-BFB5-1E4E-BE8B-8EE4ED2A8360}" srcOrd="1" destOrd="0" presId="urn:microsoft.com/office/officeart/2005/8/layout/hierarchy4"/>
    <dgm:cxn modelId="{DB6813D6-8AB2-A242-BBF0-654AE6A271BC}" type="presParOf" srcId="{89AF83C1-4748-4A4D-A471-05FE3C5AB8FF}" destId="{CDA7D6B8-AB6E-5A4B-B92F-BD615FA1A96F}" srcOrd="1" destOrd="0" presId="urn:microsoft.com/office/officeart/2005/8/layout/hierarchy4"/>
    <dgm:cxn modelId="{10759732-165B-0F41-99C2-55035922FA9C}" type="presParOf" srcId="{89AF83C1-4748-4A4D-A471-05FE3C5AB8FF}" destId="{62707645-A18C-0B46-A894-E20C74FF6E78}" srcOrd="2" destOrd="0" presId="urn:microsoft.com/office/officeart/2005/8/layout/hierarchy4"/>
    <dgm:cxn modelId="{E0254E4E-A26B-4843-96F1-3B2D4191C358}" type="presParOf" srcId="{62707645-A18C-0B46-A894-E20C74FF6E78}" destId="{4BF841D1-17BD-4E49-96AA-50252F8BA065}" srcOrd="0" destOrd="0" presId="urn:microsoft.com/office/officeart/2005/8/layout/hierarchy4"/>
    <dgm:cxn modelId="{5DAF2E8B-CC40-D14C-A590-CF1E39F38E4E}" type="presParOf" srcId="{62707645-A18C-0B46-A894-E20C74FF6E78}" destId="{E5E6322F-A39E-B148-9B23-90BF654ECBC4}" srcOrd="1" destOrd="0" presId="urn:microsoft.com/office/officeart/2005/8/layout/hierarchy4"/>
    <dgm:cxn modelId="{81C870AF-1B27-7442-A4AA-C7D916EA3537}" type="presParOf" srcId="{89AF83C1-4748-4A4D-A471-05FE3C5AB8FF}" destId="{5A67D0BD-917C-3D45-9053-C4EA214F3394}" srcOrd="3" destOrd="0" presId="urn:microsoft.com/office/officeart/2005/8/layout/hierarchy4"/>
    <dgm:cxn modelId="{C672038C-7A94-7448-A744-19D5F32AB997}" type="presParOf" srcId="{89AF83C1-4748-4A4D-A471-05FE3C5AB8FF}" destId="{4D75E9DB-C341-2E4F-B8D2-0F1B48C77A75}" srcOrd="4" destOrd="0" presId="urn:microsoft.com/office/officeart/2005/8/layout/hierarchy4"/>
    <dgm:cxn modelId="{AD2FE076-6202-A74D-A60B-4D99ED5A25F7}" type="presParOf" srcId="{4D75E9DB-C341-2E4F-B8D2-0F1B48C77A75}" destId="{87FC025A-5ED0-4941-8231-E4CCD3076FA1}" srcOrd="0" destOrd="0" presId="urn:microsoft.com/office/officeart/2005/8/layout/hierarchy4"/>
    <dgm:cxn modelId="{9B7DE2EA-ED16-654F-A50B-D5B401665F99}" type="presParOf" srcId="{4D75E9DB-C341-2E4F-B8D2-0F1B48C77A75}" destId="{6283022F-B677-0A46-B0D0-FEEC5BCDC75E}" srcOrd="1" destOrd="0" presId="urn:microsoft.com/office/officeart/2005/8/layout/hierarchy4"/>
    <dgm:cxn modelId="{67178752-E307-4B4A-A466-68DFB1455003}" type="presParOf" srcId="{89AF83C1-4748-4A4D-A471-05FE3C5AB8FF}" destId="{E2D55FE0-58C8-004E-90A6-D5294F5DB4C4}" srcOrd="5" destOrd="0" presId="urn:microsoft.com/office/officeart/2005/8/layout/hierarchy4"/>
    <dgm:cxn modelId="{B0B277BA-55CF-4E49-9C40-283E22CEBE0C}" type="presParOf" srcId="{89AF83C1-4748-4A4D-A471-05FE3C5AB8FF}" destId="{ED78D844-48C4-6B43-BD28-C6DE3121DFA7}" srcOrd="6" destOrd="0" presId="urn:microsoft.com/office/officeart/2005/8/layout/hierarchy4"/>
    <dgm:cxn modelId="{9057E995-4851-0B41-8A26-F8751CFA37D6}" type="presParOf" srcId="{ED78D844-48C4-6B43-BD28-C6DE3121DFA7}" destId="{89E897D7-6C68-7B46-B7A9-F38C5A45FF24}" srcOrd="0" destOrd="0" presId="urn:microsoft.com/office/officeart/2005/8/layout/hierarchy4"/>
    <dgm:cxn modelId="{EADC3350-7A0F-6848-B788-33AB35C80817}" type="presParOf" srcId="{ED78D844-48C4-6B43-BD28-C6DE3121DFA7}" destId="{67B3D427-3682-4644-B3C6-C986F4B4F4D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CA3033-7E10-5D49-BAEA-5E15AC449AF5}"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en-US"/>
        </a:p>
      </dgm:t>
    </dgm:pt>
    <dgm:pt modelId="{FDB39E3C-FDA1-D54F-A457-40FBEC185525}">
      <dgm:prSet phldrT="[Text]"/>
      <dgm:spPr>
        <a:solidFill>
          <a:srgbClr val="008000"/>
        </a:solidFill>
      </dgm:spPr>
      <dgm:t>
        <a:bodyPr/>
        <a:lstStyle/>
        <a:p>
          <a:r>
            <a:rPr lang="en-US" dirty="0"/>
            <a:t>Device Global Memory (shared between blocks) - Slowest</a:t>
          </a:r>
        </a:p>
      </dgm:t>
    </dgm:pt>
    <dgm:pt modelId="{F2CB5F79-E0A9-AF44-85B3-C63730E07BF1}" type="parTrans" cxnId="{480618EE-D131-174A-9C5F-2A674E770A28}">
      <dgm:prSet/>
      <dgm:spPr/>
      <dgm:t>
        <a:bodyPr/>
        <a:lstStyle/>
        <a:p>
          <a:endParaRPr lang="en-US"/>
        </a:p>
      </dgm:t>
    </dgm:pt>
    <dgm:pt modelId="{68BB825B-0C6C-3B43-BFDB-0EC117F00A15}" type="sibTrans" cxnId="{480618EE-D131-174A-9C5F-2A674E770A28}">
      <dgm:prSet/>
      <dgm:spPr/>
      <dgm:t>
        <a:bodyPr/>
        <a:lstStyle/>
        <a:p>
          <a:endParaRPr lang="en-US"/>
        </a:p>
      </dgm:t>
    </dgm:pt>
    <dgm:pt modelId="{B57D8E46-F1A2-074E-9480-892FE5F5889B}">
      <dgm:prSet phldrT="[Text]"/>
      <dgm:spPr>
        <a:solidFill>
          <a:srgbClr val="0099FF"/>
        </a:solidFill>
      </dgm:spPr>
      <dgm:t>
        <a:bodyPr/>
        <a:lstStyle/>
        <a:p>
          <a:r>
            <a:rPr lang="en-US" dirty="0"/>
            <a:t>Block (Shared Memory) - Faster</a:t>
          </a:r>
        </a:p>
      </dgm:t>
    </dgm:pt>
    <dgm:pt modelId="{FC404E35-A802-0644-8752-C3B3AC3516F6}" type="parTrans" cxnId="{569AB27F-2540-BD49-848E-4B490F12FDC9}">
      <dgm:prSet/>
      <dgm:spPr/>
      <dgm:t>
        <a:bodyPr/>
        <a:lstStyle/>
        <a:p>
          <a:endParaRPr lang="en-US"/>
        </a:p>
      </dgm:t>
    </dgm:pt>
    <dgm:pt modelId="{986785BF-BBB8-084A-88B3-D34DF35ED062}" type="sibTrans" cxnId="{569AB27F-2540-BD49-848E-4B490F12FDC9}">
      <dgm:prSet/>
      <dgm:spPr/>
      <dgm:t>
        <a:bodyPr/>
        <a:lstStyle/>
        <a:p>
          <a:endParaRPr lang="en-US"/>
        </a:p>
      </dgm:t>
    </dgm:pt>
    <dgm:pt modelId="{44FB4D3C-A0BF-DB4C-96D1-8812002BDFD6}">
      <dgm:prSet phldrT="[Text]"/>
      <dgm:spPr>
        <a:solidFill>
          <a:srgbClr val="0099FF"/>
        </a:solidFill>
      </dgm:spPr>
      <dgm:t>
        <a:bodyPr/>
        <a:lstStyle/>
        <a:p>
          <a:r>
            <a:rPr lang="en-US" dirty="0"/>
            <a:t>Block (Shared Memory) - Faster</a:t>
          </a:r>
        </a:p>
      </dgm:t>
    </dgm:pt>
    <dgm:pt modelId="{CEF71989-9706-5346-9B91-A6C610E46CE8}" type="parTrans" cxnId="{BE7CC76A-BD64-F64F-BF1D-756F21E92D5A}">
      <dgm:prSet/>
      <dgm:spPr/>
      <dgm:t>
        <a:bodyPr/>
        <a:lstStyle/>
        <a:p>
          <a:endParaRPr lang="en-US"/>
        </a:p>
      </dgm:t>
    </dgm:pt>
    <dgm:pt modelId="{43EB58A8-FDB7-2C40-BF0A-7ADB464779EC}" type="sibTrans" cxnId="{BE7CC76A-BD64-F64F-BF1D-756F21E92D5A}">
      <dgm:prSet/>
      <dgm:spPr/>
      <dgm:t>
        <a:bodyPr/>
        <a:lstStyle/>
        <a:p>
          <a:endParaRPr lang="en-US"/>
        </a:p>
      </dgm:t>
    </dgm:pt>
    <dgm:pt modelId="{441C6F57-B6D5-984E-906B-B17A459E41C5}">
      <dgm:prSet phldrT="[Text]"/>
      <dgm:spPr>
        <a:solidFill>
          <a:srgbClr val="0000FF"/>
        </a:solidFill>
      </dgm:spPr>
      <dgm:t>
        <a:bodyPr/>
        <a:lstStyle/>
        <a:p>
          <a:r>
            <a:rPr lang="en-US" dirty="0">
              <a:solidFill>
                <a:srgbClr val="FFFFFF"/>
              </a:solidFill>
            </a:rPr>
            <a:t>T0 (private Memory) - Fastest</a:t>
          </a:r>
        </a:p>
      </dgm:t>
    </dgm:pt>
    <dgm:pt modelId="{BE505476-B20E-BA40-8F1E-25488FFE9B68}" type="parTrans" cxnId="{766B9BAA-2547-7241-90A2-E952620F74CF}">
      <dgm:prSet/>
      <dgm:spPr/>
      <dgm:t>
        <a:bodyPr/>
        <a:lstStyle/>
        <a:p>
          <a:endParaRPr lang="en-US"/>
        </a:p>
      </dgm:t>
    </dgm:pt>
    <dgm:pt modelId="{0FB63FE8-B294-1442-8323-CB7BDF734894}" type="sibTrans" cxnId="{766B9BAA-2547-7241-90A2-E952620F74CF}">
      <dgm:prSet/>
      <dgm:spPr/>
      <dgm:t>
        <a:bodyPr/>
        <a:lstStyle/>
        <a:p>
          <a:endParaRPr lang="en-US"/>
        </a:p>
      </dgm:t>
    </dgm:pt>
    <dgm:pt modelId="{668C8A5A-782B-3F42-B50B-2116AB36AF11}">
      <dgm:prSet phldrT="[Text]"/>
      <dgm:spPr>
        <a:solidFill>
          <a:srgbClr val="0000FF"/>
        </a:solidFill>
      </dgm:spPr>
      <dgm:t>
        <a:bodyPr/>
        <a:lstStyle/>
        <a:p>
          <a:r>
            <a:rPr lang="en-US" dirty="0">
              <a:solidFill>
                <a:srgbClr val="FFFFFF"/>
              </a:solidFill>
            </a:rPr>
            <a:t>T1 (private Memory) - Fastest</a:t>
          </a:r>
        </a:p>
      </dgm:t>
    </dgm:pt>
    <dgm:pt modelId="{B231E30B-216E-BF42-AE04-1133AF95CEDF}" type="parTrans" cxnId="{45045FC8-9BD7-3F47-ADBA-6010ED0A722D}">
      <dgm:prSet/>
      <dgm:spPr/>
      <dgm:t>
        <a:bodyPr/>
        <a:lstStyle/>
        <a:p>
          <a:endParaRPr lang="en-US"/>
        </a:p>
      </dgm:t>
    </dgm:pt>
    <dgm:pt modelId="{7D2B623B-C71D-3845-B6C4-DEE8850E7D10}" type="sibTrans" cxnId="{45045FC8-9BD7-3F47-ADBA-6010ED0A722D}">
      <dgm:prSet/>
      <dgm:spPr/>
      <dgm:t>
        <a:bodyPr/>
        <a:lstStyle/>
        <a:p>
          <a:endParaRPr lang="en-US"/>
        </a:p>
      </dgm:t>
    </dgm:pt>
    <dgm:pt modelId="{C30E4384-A633-FC4B-99BD-70E386398CE8}">
      <dgm:prSet phldrT="[Text]"/>
      <dgm:spPr>
        <a:solidFill>
          <a:srgbClr val="0000FF"/>
        </a:solidFill>
      </dgm:spPr>
      <dgm:t>
        <a:bodyPr/>
        <a:lstStyle/>
        <a:p>
          <a:r>
            <a:rPr lang="en-US" dirty="0">
              <a:solidFill>
                <a:srgbClr val="FFFFFF"/>
              </a:solidFill>
            </a:rPr>
            <a:t>T2 (private Memory) - Fastest</a:t>
          </a:r>
        </a:p>
      </dgm:t>
    </dgm:pt>
    <dgm:pt modelId="{A8F726C5-DB1A-4047-A773-45CCCC8EE235}" type="parTrans" cxnId="{95B5A18B-062E-D84C-A8D4-19DB42E1F328}">
      <dgm:prSet/>
      <dgm:spPr/>
      <dgm:t>
        <a:bodyPr/>
        <a:lstStyle/>
        <a:p>
          <a:endParaRPr lang="en-US"/>
        </a:p>
      </dgm:t>
    </dgm:pt>
    <dgm:pt modelId="{8C3ACB2E-A5C9-A043-AD7A-446C4AAB0646}" type="sibTrans" cxnId="{95B5A18B-062E-D84C-A8D4-19DB42E1F328}">
      <dgm:prSet/>
      <dgm:spPr/>
      <dgm:t>
        <a:bodyPr/>
        <a:lstStyle/>
        <a:p>
          <a:endParaRPr lang="en-US"/>
        </a:p>
      </dgm:t>
    </dgm:pt>
    <dgm:pt modelId="{6D7B9515-804C-4148-9258-6D0427B49D04}">
      <dgm:prSet phldrT="[Text]"/>
      <dgm:spPr>
        <a:solidFill>
          <a:srgbClr val="0000FF"/>
        </a:solidFill>
      </dgm:spPr>
      <dgm:t>
        <a:bodyPr/>
        <a:lstStyle/>
        <a:p>
          <a:r>
            <a:rPr lang="en-US" dirty="0">
              <a:solidFill>
                <a:srgbClr val="FFFFFF"/>
              </a:solidFill>
            </a:rPr>
            <a:t>T3 (private Memory) - Fastest</a:t>
          </a:r>
        </a:p>
      </dgm:t>
    </dgm:pt>
    <dgm:pt modelId="{F30650B2-AD3D-B244-A002-F9387C1504D8}" type="parTrans" cxnId="{C1A8D572-F22C-6F4D-9ABC-ABFB03F85788}">
      <dgm:prSet/>
      <dgm:spPr/>
      <dgm:t>
        <a:bodyPr/>
        <a:lstStyle/>
        <a:p>
          <a:endParaRPr lang="en-US"/>
        </a:p>
      </dgm:t>
    </dgm:pt>
    <dgm:pt modelId="{0969CCD5-B5D8-9742-B899-4ECEBC193F09}" type="sibTrans" cxnId="{C1A8D572-F22C-6F4D-9ABC-ABFB03F85788}">
      <dgm:prSet/>
      <dgm:spPr/>
      <dgm:t>
        <a:bodyPr/>
        <a:lstStyle/>
        <a:p>
          <a:endParaRPr lang="en-US"/>
        </a:p>
      </dgm:t>
    </dgm:pt>
    <dgm:pt modelId="{67459782-34B8-914B-A88D-31C846B16485}">
      <dgm:prSet phldrT="[Text]"/>
      <dgm:spPr>
        <a:solidFill>
          <a:srgbClr val="0000FF"/>
        </a:solidFill>
      </dgm:spPr>
      <dgm:t>
        <a:bodyPr/>
        <a:lstStyle/>
        <a:p>
          <a:r>
            <a:rPr lang="en-US" dirty="0"/>
            <a:t>T0 (private Memory) - Fastest</a:t>
          </a:r>
        </a:p>
      </dgm:t>
    </dgm:pt>
    <dgm:pt modelId="{65D02D1E-2772-DD49-B21E-20750C675C81}" type="parTrans" cxnId="{1E86057E-12C0-5D49-98FE-3775FE6323FD}">
      <dgm:prSet/>
      <dgm:spPr/>
      <dgm:t>
        <a:bodyPr/>
        <a:lstStyle/>
        <a:p>
          <a:endParaRPr lang="en-US"/>
        </a:p>
      </dgm:t>
    </dgm:pt>
    <dgm:pt modelId="{6BDEAD33-2D49-5D47-9D5B-94186F3D1486}" type="sibTrans" cxnId="{1E86057E-12C0-5D49-98FE-3775FE6323FD}">
      <dgm:prSet/>
      <dgm:spPr/>
      <dgm:t>
        <a:bodyPr/>
        <a:lstStyle/>
        <a:p>
          <a:endParaRPr lang="en-US"/>
        </a:p>
      </dgm:t>
    </dgm:pt>
    <dgm:pt modelId="{6D5A11CB-BB71-BB4A-9B33-C27DE22CE336}">
      <dgm:prSet phldrT="[Text]"/>
      <dgm:spPr>
        <a:solidFill>
          <a:srgbClr val="0000FF"/>
        </a:solidFill>
      </dgm:spPr>
      <dgm:t>
        <a:bodyPr/>
        <a:lstStyle/>
        <a:p>
          <a:r>
            <a:rPr lang="en-US" dirty="0">
              <a:solidFill>
                <a:srgbClr val="FFFFFF"/>
              </a:solidFill>
            </a:rPr>
            <a:t>T1 (private Memory) - Fastest</a:t>
          </a:r>
        </a:p>
      </dgm:t>
    </dgm:pt>
    <dgm:pt modelId="{18C37E72-44CB-AA49-A33A-CAC33C80226A}" type="parTrans" cxnId="{38C75040-4951-C44E-834D-268A780A52E4}">
      <dgm:prSet/>
      <dgm:spPr/>
      <dgm:t>
        <a:bodyPr/>
        <a:lstStyle/>
        <a:p>
          <a:endParaRPr lang="en-US"/>
        </a:p>
      </dgm:t>
    </dgm:pt>
    <dgm:pt modelId="{5668BE93-FEBF-E141-BA6C-12F9B0D84F3E}" type="sibTrans" cxnId="{38C75040-4951-C44E-834D-268A780A52E4}">
      <dgm:prSet/>
      <dgm:spPr/>
      <dgm:t>
        <a:bodyPr/>
        <a:lstStyle/>
        <a:p>
          <a:endParaRPr lang="en-US"/>
        </a:p>
      </dgm:t>
    </dgm:pt>
    <dgm:pt modelId="{B4E40FBD-3683-AE47-B505-3AF6FF9FD0EE}">
      <dgm:prSet phldrT="[Text]"/>
      <dgm:spPr>
        <a:solidFill>
          <a:srgbClr val="0000FF"/>
        </a:solidFill>
      </dgm:spPr>
      <dgm:t>
        <a:bodyPr/>
        <a:lstStyle/>
        <a:p>
          <a:r>
            <a:rPr lang="en-US" dirty="0">
              <a:solidFill>
                <a:srgbClr val="FFFFFF"/>
              </a:solidFill>
            </a:rPr>
            <a:t>T2 (private Memory) - Fastest</a:t>
          </a:r>
        </a:p>
      </dgm:t>
    </dgm:pt>
    <dgm:pt modelId="{5B65CE85-9B93-1F44-8174-29198A25B0AC}" type="parTrans" cxnId="{EFBFFEC8-7DAA-A943-AF02-4286DD4F0210}">
      <dgm:prSet/>
      <dgm:spPr/>
      <dgm:t>
        <a:bodyPr/>
        <a:lstStyle/>
        <a:p>
          <a:endParaRPr lang="en-US"/>
        </a:p>
      </dgm:t>
    </dgm:pt>
    <dgm:pt modelId="{ACD824C4-5CE1-D445-80CB-A6220415301B}" type="sibTrans" cxnId="{EFBFFEC8-7DAA-A943-AF02-4286DD4F0210}">
      <dgm:prSet/>
      <dgm:spPr/>
      <dgm:t>
        <a:bodyPr/>
        <a:lstStyle/>
        <a:p>
          <a:endParaRPr lang="en-US"/>
        </a:p>
      </dgm:t>
    </dgm:pt>
    <dgm:pt modelId="{7E1B5D0B-7F97-9D40-B3D7-37D8C05D746E}">
      <dgm:prSet phldrT="[Text]"/>
      <dgm:spPr>
        <a:solidFill>
          <a:srgbClr val="0000FF"/>
        </a:solidFill>
      </dgm:spPr>
      <dgm:t>
        <a:bodyPr/>
        <a:lstStyle/>
        <a:p>
          <a:r>
            <a:rPr lang="en-US" dirty="0">
              <a:solidFill>
                <a:srgbClr val="FFFFFF"/>
              </a:solidFill>
            </a:rPr>
            <a:t>T3 (private Memory) - Fastest</a:t>
          </a:r>
        </a:p>
      </dgm:t>
    </dgm:pt>
    <dgm:pt modelId="{B9AEC8B7-37E5-A743-90EB-7BF234B136C5}" type="parTrans" cxnId="{F4B2D3F9-D1A2-EA49-9C46-7FF6E35F2CE2}">
      <dgm:prSet/>
      <dgm:spPr/>
      <dgm:t>
        <a:bodyPr/>
        <a:lstStyle/>
        <a:p>
          <a:endParaRPr lang="en-US"/>
        </a:p>
      </dgm:t>
    </dgm:pt>
    <dgm:pt modelId="{5ED546DC-F52F-0541-9611-5EC4B074DF58}" type="sibTrans" cxnId="{F4B2D3F9-D1A2-EA49-9C46-7FF6E35F2CE2}">
      <dgm:prSet/>
      <dgm:spPr/>
      <dgm:t>
        <a:bodyPr/>
        <a:lstStyle/>
        <a:p>
          <a:endParaRPr lang="en-US"/>
        </a:p>
      </dgm:t>
    </dgm:pt>
    <dgm:pt modelId="{983E71A9-7204-EF4C-B757-7DF35ACF9FFD}" type="pres">
      <dgm:prSet presAssocID="{92CA3033-7E10-5D49-BAEA-5E15AC449AF5}" presName="Name0" presStyleCnt="0">
        <dgm:presLayoutVars>
          <dgm:chPref val="1"/>
          <dgm:dir/>
          <dgm:animOne val="branch"/>
          <dgm:animLvl val="lvl"/>
          <dgm:resizeHandles/>
        </dgm:presLayoutVars>
      </dgm:prSet>
      <dgm:spPr/>
    </dgm:pt>
    <dgm:pt modelId="{3B225D73-810D-D143-A1E4-8C932F338318}" type="pres">
      <dgm:prSet presAssocID="{FDB39E3C-FDA1-D54F-A457-40FBEC185525}" presName="vertOne" presStyleCnt="0"/>
      <dgm:spPr/>
    </dgm:pt>
    <dgm:pt modelId="{409668FE-94A0-804D-BDA3-9A68191F4A02}" type="pres">
      <dgm:prSet presAssocID="{FDB39E3C-FDA1-D54F-A457-40FBEC185525}" presName="txOne" presStyleLbl="node0" presStyleIdx="0" presStyleCnt="1" custLinFactX="33245" custLinFactNeighborX="100000" custLinFactNeighborY="-74541">
        <dgm:presLayoutVars>
          <dgm:chPref val="3"/>
        </dgm:presLayoutVars>
      </dgm:prSet>
      <dgm:spPr/>
    </dgm:pt>
    <dgm:pt modelId="{83C1FEEF-22A8-9646-9A8B-140D58D2A5CA}" type="pres">
      <dgm:prSet presAssocID="{FDB39E3C-FDA1-D54F-A457-40FBEC185525}" presName="parTransOne" presStyleCnt="0"/>
      <dgm:spPr/>
    </dgm:pt>
    <dgm:pt modelId="{8D343D71-ACA8-D447-B069-067A43BA4C69}" type="pres">
      <dgm:prSet presAssocID="{FDB39E3C-FDA1-D54F-A457-40FBEC185525}" presName="horzOne" presStyleCnt="0"/>
      <dgm:spPr/>
    </dgm:pt>
    <dgm:pt modelId="{21340AEB-9D06-424A-A206-979354486AC5}" type="pres">
      <dgm:prSet presAssocID="{B57D8E46-F1A2-074E-9480-892FE5F5889B}" presName="vertTwo" presStyleCnt="0"/>
      <dgm:spPr/>
    </dgm:pt>
    <dgm:pt modelId="{069D6C21-FD72-864D-A3AA-08A444D0ED4D}" type="pres">
      <dgm:prSet presAssocID="{B57D8E46-F1A2-074E-9480-892FE5F5889B}" presName="txTwo" presStyleLbl="node2" presStyleIdx="0" presStyleCnt="2">
        <dgm:presLayoutVars>
          <dgm:chPref val="3"/>
        </dgm:presLayoutVars>
      </dgm:prSet>
      <dgm:spPr/>
    </dgm:pt>
    <dgm:pt modelId="{36E55A28-B6C9-A348-801E-22F6817B8672}" type="pres">
      <dgm:prSet presAssocID="{B57D8E46-F1A2-074E-9480-892FE5F5889B}" presName="parTransTwo" presStyleCnt="0"/>
      <dgm:spPr/>
    </dgm:pt>
    <dgm:pt modelId="{7A7C5103-7546-AA4D-8551-77797ECBE8ED}" type="pres">
      <dgm:prSet presAssocID="{B57D8E46-F1A2-074E-9480-892FE5F5889B}" presName="horzTwo" presStyleCnt="0"/>
      <dgm:spPr/>
    </dgm:pt>
    <dgm:pt modelId="{42BE96C6-2ED5-B84C-B400-C6784F6B4F51}" type="pres">
      <dgm:prSet presAssocID="{67459782-34B8-914B-A88D-31C846B16485}" presName="vertThree" presStyleCnt="0"/>
      <dgm:spPr/>
    </dgm:pt>
    <dgm:pt modelId="{5B55CF9A-D8A5-1848-8B93-A908C3E2E610}" type="pres">
      <dgm:prSet presAssocID="{67459782-34B8-914B-A88D-31C846B16485}" presName="txThree" presStyleLbl="node3" presStyleIdx="0" presStyleCnt="8">
        <dgm:presLayoutVars>
          <dgm:chPref val="3"/>
        </dgm:presLayoutVars>
      </dgm:prSet>
      <dgm:spPr/>
    </dgm:pt>
    <dgm:pt modelId="{1B628409-76E2-BD4E-AEC7-35C06A286FCE}" type="pres">
      <dgm:prSet presAssocID="{67459782-34B8-914B-A88D-31C846B16485}" presName="horzThree" presStyleCnt="0"/>
      <dgm:spPr/>
    </dgm:pt>
    <dgm:pt modelId="{79B0900E-CAD1-E44A-810D-495624CB2BD1}" type="pres">
      <dgm:prSet presAssocID="{6BDEAD33-2D49-5D47-9D5B-94186F3D1486}" presName="sibSpaceThree" presStyleCnt="0"/>
      <dgm:spPr/>
    </dgm:pt>
    <dgm:pt modelId="{8688A8A8-6D87-3240-868F-FB15175D3798}" type="pres">
      <dgm:prSet presAssocID="{6D5A11CB-BB71-BB4A-9B33-C27DE22CE336}" presName="vertThree" presStyleCnt="0"/>
      <dgm:spPr/>
    </dgm:pt>
    <dgm:pt modelId="{C2890550-0B94-0E47-895B-B726A0B1AF89}" type="pres">
      <dgm:prSet presAssocID="{6D5A11CB-BB71-BB4A-9B33-C27DE22CE336}" presName="txThree" presStyleLbl="node3" presStyleIdx="1" presStyleCnt="8">
        <dgm:presLayoutVars>
          <dgm:chPref val="3"/>
        </dgm:presLayoutVars>
      </dgm:prSet>
      <dgm:spPr/>
    </dgm:pt>
    <dgm:pt modelId="{D741E082-2AFB-D642-9D49-4664AB8D5627}" type="pres">
      <dgm:prSet presAssocID="{6D5A11CB-BB71-BB4A-9B33-C27DE22CE336}" presName="horzThree" presStyleCnt="0"/>
      <dgm:spPr/>
    </dgm:pt>
    <dgm:pt modelId="{44FB0E18-A55E-364C-A6AF-7DE030D4ACCF}" type="pres">
      <dgm:prSet presAssocID="{5668BE93-FEBF-E141-BA6C-12F9B0D84F3E}" presName="sibSpaceThree" presStyleCnt="0"/>
      <dgm:spPr/>
    </dgm:pt>
    <dgm:pt modelId="{97651CA9-5FBB-674A-ABA2-EF9BC9EC02F4}" type="pres">
      <dgm:prSet presAssocID="{B4E40FBD-3683-AE47-B505-3AF6FF9FD0EE}" presName="vertThree" presStyleCnt="0"/>
      <dgm:spPr/>
    </dgm:pt>
    <dgm:pt modelId="{613FDF2F-EE1D-A14B-ABC4-A0903BFB7B0C}" type="pres">
      <dgm:prSet presAssocID="{B4E40FBD-3683-AE47-B505-3AF6FF9FD0EE}" presName="txThree" presStyleLbl="node3" presStyleIdx="2" presStyleCnt="8">
        <dgm:presLayoutVars>
          <dgm:chPref val="3"/>
        </dgm:presLayoutVars>
      </dgm:prSet>
      <dgm:spPr/>
    </dgm:pt>
    <dgm:pt modelId="{5F48459D-6DDB-564A-ACC7-95ACEE23D3D7}" type="pres">
      <dgm:prSet presAssocID="{B4E40FBD-3683-AE47-B505-3AF6FF9FD0EE}" presName="horzThree" presStyleCnt="0"/>
      <dgm:spPr/>
    </dgm:pt>
    <dgm:pt modelId="{1CABE042-5B4B-8A41-9245-E7285A44697A}" type="pres">
      <dgm:prSet presAssocID="{ACD824C4-5CE1-D445-80CB-A6220415301B}" presName="sibSpaceThree" presStyleCnt="0"/>
      <dgm:spPr/>
    </dgm:pt>
    <dgm:pt modelId="{5C1430F6-FC54-C440-8C0E-496CF561BBAE}" type="pres">
      <dgm:prSet presAssocID="{7E1B5D0B-7F97-9D40-B3D7-37D8C05D746E}" presName="vertThree" presStyleCnt="0"/>
      <dgm:spPr/>
    </dgm:pt>
    <dgm:pt modelId="{46C57D53-70E0-F749-B30E-BAE4DC530EBB}" type="pres">
      <dgm:prSet presAssocID="{7E1B5D0B-7F97-9D40-B3D7-37D8C05D746E}" presName="txThree" presStyleLbl="node3" presStyleIdx="3" presStyleCnt="8">
        <dgm:presLayoutVars>
          <dgm:chPref val="3"/>
        </dgm:presLayoutVars>
      </dgm:prSet>
      <dgm:spPr/>
    </dgm:pt>
    <dgm:pt modelId="{A2031A02-53CC-CF4A-88C2-3F5E75B36D5E}" type="pres">
      <dgm:prSet presAssocID="{7E1B5D0B-7F97-9D40-B3D7-37D8C05D746E}" presName="horzThree" presStyleCnt="0"/>
      <dgm:spPr/>
    </dgm:pt>
    <dgm:pt modelId="{684193FA-4BFA-D643-89F3-0CA5AE31FA92}" type="pres">
      <dgm:prSet presAssocID="{986785BF-BBB8-084A-88B3-D34DF35ED062}" presName="sibSpaceTwo" presStyleCnt="0"/>
      <dgm:spPr/>
    </dgm:pt>
    <dgm:pt modelId="{AC418A97-0621-124D-B920-89AC99D757AB}" type="pres">
      <dgm:prSet presAssocID="{44FB4D3C-A0BF-DB4C-96D1-8812002BDFD6}" presName="vertTwo" presStyleCnt="0"/>
      <dgm:spPr/>
    </dgm:pt>
    <dgm:pt modelId="{0384EBE0-CC62-AF4E-8130-969AC4D2E79B}" type="pres">
      <dgm:prSet presAssocID="{44FB4D3C-A0BF-DB4C-96D1-8812002BDFD6}" presName="txTwo" presStyleLbl="node2" presStyleIdx="1" presStyleCnt="2">
        <dgm:presLayoutVars>
          <dgm:chPref val="3"/>
        </dgm:presLayoutVars>
      </dgm:prSet>
      <dgm:spPr/>
    </dgm:pt>
    <dgm:pt modelId="{D5D02B03-555B-8E4C-862C-0063D573C8E6}" type="pres">
      <dgm:prSet presAssocID="{44FB4D3C-A0BF-DB4C-96D1-8812002BDFD6}" presName="parTransTwo" presStyleCnt="0"/>
      <dgm:spPr/>
    </dgm:pt>
    <dgm:pt modelId="{89AF83C1-4748-4A4D-A471-05FE3C5AB8FF}" type="pres">
      <dgm:prSet presAssocID="{44FB4D3C-A0BF-DB4C-96D1-8812002BDFD6}" presName="horzTwo" presStyleCnt="0"/>
      <dgm:spPr/>
    </dgm:pt>
    <dgm:pt modelId="{52579345-690F-9B4A-9DF0-A389328167B5}" type="pres">
      <dgm:prSet presAssocID="{441C6F57-B6D5-984E-906B-B17A459E41C5}" presName="vertThree" presStyleCnt="0"/>
      <dgm:spPr/>
    </dgm:pt>
    <dgm:pt modelId="{9E68BC77-F016-C64C-8778-D5C3B8A24223}" type="pres">
      <dgm:prSet presAssocID="{441C6F57-B6D5-984E-906B-B17A459E41C5}" presName="txThree" presStyleLbl="node3" presStyleIdx="4" presStyleCnt="8">
        <dgm:presLayoutVars>
          <dgm:chPref val="3"/>
        </dgm:presLayoutVars>
      </dgm:prSet>
      <dgm:spPr/>
    </dgm:pt>
    <dgm:pt modelId="{0F9204F7-BFB5-1E4E-BE8B-8EE4ED2A8360}" type="pres">
      <dgm:prSet presAssocID="{441C6F57-B6D5-984E-906B-B17A459E41C5}" presName="horzThree" presStyleCnt="0"/>
      <dgm:spPr/>
    </dgm:pt>
    <dgm:pt modelId="{CDA7D6B8-AB6E-5A4B-B92F-BD615FA1A96F}" type="pres">
      <dgm:prSet presAssocID="{0FB63FE8-B294-1442-8323-CB7BDF734894}" presName="sibSpaceThree" presStyleCnt="0"/>
      <dgm:spPr/>
    </dgm:pt>
    <dgm:pt modelId="{62707645-A18C-0B46-A894-E20C74FF6E78}" type="pres">
      <dgm:prSet presAssocID="{668C8A5A-782B-3F42-B50B-2116AB36AF11}" presName="vertThree" presStyleCnt="0"/>
      <dgm:spPr/>
    </dgm:pt>
    <dgm:pt modelId="{4BF841D1-17BD-4E49-96AA-50252F8BA065}" type="pres">
      <dgm:prSet presAssocID="{668C8A5A-782B-3F42-B50B-2116AB36AF11}" presName="txThree" presStyleLbl="node3" presStyleIdx="5" presStyleCnt="8">
        <dgm:presLayoutVars>
          <dgm:chPref val="3"/>
        </dgm:presLayoutVars>
      </dgm:prSet>
      <dgm:spPr/>
    </dgm:pt>
    <dgm:pt modelId="{E5E6322F-A39E-B148-9B23-90BF654ECBC4}" type="pres">
      <dgm:prSet presAssocID="{668C8A5A-782B-3F42-B50B-2116AB36AF11}" presName="horzThree" presStyleCnt="0"/>
      <dgm:spPr/>
    </dgm:pt>
    <dgm:pt modelId="{5A67D0BD-917C-3D45-9053-C4EA214F3394}" type="pres">
      <dgm:prSet presAssocID="{7D2B623B-C71D-3845-B6C4-DEE8850E7D10}" presName="sibSpaceThree" presStyleCnt="0"/>
      <dgm:spPr/>
    </dgm:pt>
    <dgm:pt modelId="{4D75E9DB-C341-2E4F-B8D2-0F1B48C77A75}" type="pres">
      <dgm:prSet presAssocID="{C30E4384-A633-FC4B-99BD-70E386398CE8}" presName="vertThree" presStyleCnt="0"/>
      <dgm:spPr/>
    </dgm:pt>
    <dgm:pt modelId="{87FC025A-5ED0-4941-8231-E4CCD3076FA1}" type="pres">
      <dgm:prSet presAssocID="{C30E4384-A633-FC4B-99BD-70E386398CE8}" presName="txThree" presStyleLbl="node3" presStyleIdx="6" presStyleCnt="8">
        <dgm:presLayoutVars>
          <dgm:chPref val="3"/>
        </dgm:presLayoutVars>
      </dgm:prSet>
      <dgm:spPr/>
    </dgm:pt>
    <dgm:pt modelId="{6283022F-B677-0A46-B0D0-FEEC5BCDC75E}" type="pres">
      <dgm:prSet presAssocID="{C30E4384-A633-FC4B-99BD-70E386398CE8}" presName="horzThree" presStyleCnt="0"/>
      <dgm:spPr/>
    </dgm:pt>
    <dgm:pt modelId="{E2D55FE0-58C8-004E-90A6-D5294F5DB4C4}" type="pres">
      <dgm:prSet presAssocID="{8C3ACB2E-A5C9-A043-AD7A-446C4AAB0646}" presName="sibSpaceThree" presStyleCnt="0"/>
      <dgm:spPr/>
    </dgm:pt>
    <dgm:pt modelId="{ED78D844-48C4-6B43-BD28-C6DE3121DFA7}" type="pres">
      <dgm:prSet presAssocID="{6D7B9515-804C-4148-9258-6D0427B49D04}" presName="vertThree" presStyleCnt="0"/>
      <dgm:spPr/>
    </dgm:pt>
    <dgm:pt modelId="{89E897D7-6C68-7B46-B7A9-F38C5A45FF24}" type="pres">
      <dgm:prSet presAssocID="{6D7B9515-804C-4148-9258-6D0427B49D04}" presName="txThree" presStyleLbl="node3" presStyleIdx="7" presStyleCnt="8">
        <dgm:presLayoutVars>
          <dgm:chPref val="3"/>
        </dgm:presLayoutVars>
      </dgm:prSet>
      <dgm:spPr/>
    </dgm:pt>
    <dgm:pt modelId="{67B3D427-3682-4644-B3C6-C986F4B4F4DE}" type="pres">
      <dgm:prSet presAssocID="{6D7B9515-804C-4148-9258-6D0427B49D04}" presName="horzThree" presStyleCnt="0"/>
      <dgm:spPr/>
    </dgm:pt>
  </dgm:ptLst>
  <dgm:cxnLst>
    <dgm:cxn modelId="{CF3B8D06-98E1-FB45-99F2-45D1C581A7F6}" type="presOf" srcId="{6D5A11CB-BB71-BB4A-9B33-C27DE22CE336}" destId="{C2890550-0B94-0E47-895B-B726A0B1AF89}" srcOrd="0" destOrd="0" presId="urn:microsoft.com/office/officeart/2005/8/layout/hierarchy4"/>
    <dgm:cxn modelId="{5A4F9A32-F775-464A-95F8-45DCFD6A1718}" type="presOf" srcId="{668C8A5A-782B-3F42-B50B-2116AB36AF11}" destId="{4BF841D1-17BD-4E49-96AA-50252F8BA065}" srcOrd="0" destOrd="0" presId="urn:microsoft.com/office/officeart/2005/8/layout/hierarchy4"/>
    <dgm:cxn modelId="{99FF9B36-AB71-254D-B103-93E1E2B2D555}" type="presOf" srcId="{B57D8E46-F1A2-074E-9480-892FE5F5889B}" destId="{069D6C21-FD72-864D-A3AA-08A444D0ED4D}" srcOrd="0" destOrd="0" presId="urn:microsoft.com/office/officeart/2005/8/layout/hierarchy4"/>
    <dgm:cxn modelId="{38C75040-4951-C44E-834D-268A780A52E4}" srcId="{B57D8E46-F1A2-074E-9480-892FE5F5889B}" destId="{6D5A11CB-BB71-BB4A-9B33-C27DE22CE336}" srcOrd="1" destOrd="0" parTransId="{18C37E72-44CB-AA49-A33A-CAC33C80226A}" sibTransId="{5668BE93-FEBF-E141-BA6C-12F9B0D84F3E}"/>
    <dgm:cxn modelId="{4AF6FC45-B21D-9846-A662-E5457D231626}" type="presOf" srcId="{6D7B9515-804C-4148-9258-6D0427B49D04}" destId="{89E897D7-6C68-7B46-B7A9-F38C5A45FF24}" srcOrd="0" destOrd="0" presId="urn:microsoft.com/office/officeart/2005/8/layout/hierarchy4"/>
    <dgm:cxn modelId="{8C429266-BF68-BF41-8F4C-2E653C534861}" type="presOf" srcId="{7E1B5D0B-7F97-9D40-B3D7-37D8C05D746E}" destId="{46C57D53-70E0-F749-B30E-BAE4DC530EBB}" srcOrd="0" destOrd="0" presId="urn:microsoft.com/office/officeart/2005/8/layout/hierarchy4"/>
    <dgm:cxn modelId="{416E0067-7B31-DC44-BF39-232059500CF2}" type="presOf" srcId="{44FB4D3C-A0BF-DB4C-96D1-8812002BDFD6}" destId="{0384EBE0-CC62-AF4E-8130-969AC4D2E79B}" srcOrd="0" destOrd="0" presId="urn:microsoft.com/office/officeart/2005/8/layout/hierarchy4"/>
    <dgm:cxn modelId="{BE7CC76A-BD64-F64F-BF1D-756F21E92D5A}" srcId="{FDB39E3C-FDA1-D54F-A457-40FBEC185525}" destId="{44FB4D3C-A0BF-DB4C-96D1-8812002BDFD6}" srcOrd="1" destOrd="0" parTransId="{CEF71989-9706-5346-9B91-A6C610E46CE8}" sibTransId="{43EB58A8-FDB7-2C40-BF0A-7ADB464779EC}"/>
    <dgm:cxn modelId="{C1A8D572-F22C-6F4D-9ABC-ABFB03F85788}" srcId="{44FB4D3C-A0BF-DB4C-96D1-8812002BDFD6}" destId="{6D7B9515-804C-4148-9258-6D0427B49D04}" srcOrd="3" destOrd="0" parTransId="{F30650B2-AD3D-B244-A002-F9387C1504D8}" sibTransId="{0969CCD5-B5D8-9742-B899-4ECEBC193F09}"/>
    <dgm:cxn modelId="{84808A7D-31EB-6441-AF9A-27CC3ED31610}" type="presOf" srcId="{C30E4384-A633-FC4B-99BD-70E386398CE8}" destId="{87FC025A-5ED0-4941-8231-E4CCD3076FA1}" srcOrd="0" destOrd="0" presId="urn:microsoft.com/office/officeart/2005/8/layout/hierarchy4"/>
    <dgm:cxn modelId="{1E86057E-12C0-5D49-98FE-3775FE6323FD}" srcId="{B57D8E46-F1A2-074E-9480-892FE5F5889B}" destId="{67459782-34B8-914B-A88D-31C846B16485}" srcOrd="0" destOrd="0" parTransId="{65D02D1E-2772-DD49-B21E-20750C675C81}" sibTransId="{6BDEAD33-2D49-5D47-9D5B-94186F3D1486}"/>
    <dgm:cxn modelId="{569AB27F-2540-BD49-848E-4B490F12FDC9}" srcId="{FDB39E3C-FDA1-D54F-A457-40FBEC185525}" destId="{B57D8E46-F1A2-074E-9480-892FE5F5889B}" srcOrd="0" destOrd="0" parTransId="{FC404E35-A802-0644-8752-C3B3AC3516F6}" sibTransId="{986785BF-BBB8-084A-88B3-D34DF35ED062}"/>
    <dgm:cxn modelId="{46458C80-0883-E54A-99D7-E5E23B779DCF}" type="presOf" srcId="{B4E40FBD-3683-AE47-B505-3AF6FF9FD0EE}" destId="{613FDF2F-EE1D-A14B-ABC4-A0903BFB7B0C}" srcOrd="0" destOrd="0" presId="urn:microsoft.com/office/officeart/2005/8/layout/hierarchy4"/>
    <dgm:cxn modelId="{95B5A18B-062E-D84C-A8D4-19DB42E1F328}" srcId="{44FB4D3C-A0BF-DB4C-96D1-8812002BDFD6}" destId="{C30E4384-A633-FC4B-99BD-70E386398CE8}" srcOrd="2" destOrd="0" parTransId="{A8F726C5-DB1A-4047-A773-45CCCC8EE235}" sibTransId="{8C3ACB2E-A5C9-A043-AD7A-446C4AAB0646}"/>
    <dgm:cxn modelId="{766B9BAA-2547-7241-90A2-E952620F74CF}" srcId="{44FB4D3C-A0BF-DB4C-96D1-8812002BDFD6}" destId="{441C6F57-B6D5-984E-906B-B17A459E41C5}" srcOrd="0" destOrd="0" parTransId="{BE505476-B20E-BA40-8F1E-25488FFE9B68}" sibTransId="{0FB63FE8-B294-1442-8323-CB7BDF734894}"/>
    <dgm:cxn modelId="{B7E669B0-8CFC-9146-9672-072316F98D5F}" type="presOf" srcId="{FDB39E3C-FDA1-D54F-A457-40FBEC185525}" destId="{409668FE-94A0-804D-BDA3-9A68191F4A02}" srcOrd="0" destOrd="0" presId="urn:microsoft.com/office/officeart/2005/8/layout/hierarchy4"/>
    <dgm:cxn modelId="{7A4699B4-0516-A047-9994-A1C3A3E3F613}" type="presOf" srcId="{441C6F57-B6D5-984E-906B-B17A459E41C5}" destId="{9E68BC77-F016-C64C-8778-D5C3B8A24223}" srcOrd="0" destOrd="0" presId="urn:microsoft.com/office/officeart/2005/8/layout/hierarchy4"/>
    <dgm:cxn modelId="{E3DFCAB9-9F3F-D842-AA9B-7C5B7A31FCEA}" type="presOf" srcId="{67459782-34B8-914B-A88D-31C846B16485}" destId="{5B55CF9A-D8A5-1848-8B93-A908C3E2E610}" srcOrd="0" destOrd="0" presId="urn:microsoft.com/office/officeart/2005/8/layout/hierarchy4"/>
    <dgm:cxn modelId="{45045FC8-9BD7-3F47-ADBA-6010ED0A722D}" srcId="{44FB4D3C-A0BF-DB4C-96D1-8812002BDFD6}" destId="{668C8A5A-782B-3F42-B50B-2116AB36AF11}" srcOrd="1" destOrd="0" parTransId="{B231E30B-216E-BF42-AE04-1133AF95CEDF}" sibTransId="{7D2B623B-C71D-3845-B6C4-DEE8850E7D10}"/>
    <dgm:cxn modelId="{EFBFFEC8-7DAA-A943-AF02-4286DD4F0210}" srcId="{B57D8E46-F1A2-074E-9480-892FE5F5889B}" destId="{B4E40FBD-3683-AE47-B505-3AF6FF9FD0EE}" srcOrd="2" destOrd="0" parTransId="{5B65CE85-9B93-1F44-8174-29198A25B0AC}" sibTransId="{ACD824C4-5CE1-D445-80CB-A6220415301B}"/>
    <dgm:cxn modelId="{5DB9D5DA-0AF9-1D4B-9165-23D4AA0961B6}" type="presOf" srcId="{92CA3033-7E10-5D49-BAEA-5E15AC449AF5}" destId="{983E71A9-7204-EF4C-B757-7DF35ACF9FFD}" srcOrd="0" destOrd="0" presId="urn:microsoft.com/office/officeart/2005/8/layout/hierarchy4"/>
    <dgm:cxn modelId="{480618EE-D131-174A-9C5F-2A674E770A28}" srcId="{92CA3033-7E10-5D49-BAEA-5E15AC449AF5}" destId="{FDB39E3C-FDA1-D54F-A457-40FBEC185525}" srcOrd="0" destOrd="0" parTransId="{F2CB5F79-E0A9-AF44-85B3-C63730E07BF1}" sibTransId="{68BB825B-0C6C-3B43-BFDB-0EC117F00A15}"/>
    <dgm:cxn modelId="{F4B2D3F9-D1A2-EA49-9C46-7FF6E35F2CE2}" srcId="{B57D8E46-F1A2-074E-9480-892FE5F5889B}" destId="{7E1B5D0B-7F97-9D40-B3D7-37D8C05D746E}" srcOrd="3" destOrd="0" parTransId="{B9AEC8B7-37E5-A743-90EB-7BF234B136C5}" sibTransId="{5ED546DC-F52F-0541-9611-5EC4B074DF58}"/>
    <dgm:cxn modelId="{C3684FA3-29FD-8B48-9D6A-C2D6519B31A7}" type="presParOf" srcId="{983E71A9-7204-EF4C-B757-7DF35ACF9FFD}" destId="{3B225D73-810D-D143-A1E4-8C932F338318}" srcOrd="0" destOrd="0" presId="urn:microsoft.com/office/officeart/2005/8/layout/hierarchy4"/>
    <dgm:cxn modelId="{D5C63D15-4C3A-4841-AFF6-FA3DC8341381}" type="presParOf" srcId="{3B225D73-810D-D143-A1E4-8C932F338318}" destId="{409668FE-94A0-804D-BDA3-9A68191F4A02}" srcOrd="0" destOrd="0" presId="urn:microsoft.com/office/officeart/2005/8/layout/hierarchy4"/>
    <dgm:cxn modelId="{9B3137D9-061B-7546-8CEF-3EADD6FC33BB}" type="presParOf" srcId="{3B225D73-810D-D143-A1E4-8C932F338318}" destId="{83C1FEEF-22A8-9646-9A8B-140D58D2A5CA}" srcOrd="1" destOrd="0" presId="urn:microsoft.com/office/officeart/2005/8/layout/hierarchy4"/>
    <dgm:cxn modelId="{1D453A6D-A2EC-514A-AF64-5543B23058FB}" type="presParOf" srcId="{3B225D73-810D-D143-A1E4-8C932F338318}" destId="{8D343D71-ACA8-D447-B069-067A43BA4C69}" srcOrd="2" destOrd="0" presId="urn:microsoft.com/office/officeart/2005/8/layout/hierarchy4"/>
    <dgm:cxn modelId="{0EE2C561-B490-EA4F-85A0-323E1FE3FEC0}" type="presParOf" srcId="{8D343D71-ACA8-D447-B069-067A43BA4C69}" destId="{21340AEB-9D06-424A-A206-979354486AC5}" srcOrd="0" destOrd="0" presId="urn:microsoft.com/office/officeart/2005/8/layout/hierarchy4"/>
    <dgm:cxn modelId="{97CD2B57-1772-ED48-BFA0-C9F9F66E19D5}" type="presParOf" srcId="{21340AEB-9D06-424A-A206-979354486AC5}" destId="{069D6C21-FD72-864D-A3AA-08A444D0ED4D}" srcOrd="0" destOrd="0" presId="urn:microsoft.com/office/officeart/2005/8/layout/hierarchy4"/>
    <dgm:cxn modelId="{304F6BF7-7E91-674A-AE89-B4D8FE35DC5E}" type="presParOf" srcId="{21340AEB-9D06-424A-A206-979354486AC5}" destId="{36E55A28-B6C9-A348-801E-22F6817B8672}" srcOrd="1" destOrd="0" presId="urn:microsoft.com/office/officeart/2005/8/layout/hierarchy4"/>
    <dgm:cxn modelId="{201ACC18-2913-D840-A791-9D4C9A7F9718}" type="presParOf" srcId="{21340AEB-9D06-424A-A206-979354486AC5}" destId="{7A7C5103-7546-AA4D-8551-77797ECBE8ED}" srcOrd="2" destOrd="0" presId="urn:microsoft.com/office/officeart/2005/8/layout/hierarchy4"/>
    <dgm:cxn modelId="{23E464D1-5730-5744-8B48-97D27B7D1374}" type="presParOf" srcId="{7A7C5103-7546-AA4D-8551-77797ECBE8ED}" destId="{42BE96C6-2ED5-B84C-B400-C6784F6B4F51}" srcOrd="0" destOrd="0" presId="urn:microsoft.com/office/officeart/2005/8/layout/hierarchy4"/>
    <dgm:cxn modelId="{F0EC649B-1C8C-5042-927C-AB4CCFE4EE3C}" type="presParOf" srcId="{42BE96C6-2ED5-B84C-B400-C6784F6B4F51}" destId="{5B55CF9A-D8A5-1848-8B93-A908C3E2E610}" srcOrd="0" destOrd="0" presId="urn:microsoft.com/office/officeart/2005/8/layout/hierarchy4"/>
    <dgm:cxn modelId="{0F602AC9-80AB-F345-957D-693F904250BF}" type="presParOf" srcId="{42BE96C6-2ED5-B84C-B400-C6784F6B4F51}" destId="{1B628409-76E2-BD4E-AEC7-35C06A286FCE}" srcOrd="1" destOrd="0" presId="urn:microsoft.com/office/officeart/2005/8/layout/hierarchy4"/>
    <dgm:cxn modelId="{AEC2DE84-28BE-A847-86EB-780E662F8909}" type="presParOf" srcId="{7A7C5103-7546-AA4D-8551-77797ECBE8ED}" destId="{79B0900E-CAD1-E44A-810D-495624CB2BD1}" srcOrd="1" destOrd="0" presId="urn:microsoft.com/office/officeart/2005/8/layout/hierarchy4"/>
    <dgm:cxn modelId="{22CF0E2B-E95C-864E-91A9-51F343E08029}" type="presParOf" srcId="{7A7C5103-7546-AA4D-8551-77797ECBE8ED}" destId="{8688A8A8-6D87-3240-868F-FB15175D3798}" srcOrd="2" destOrd="0" presId="urn:microsoft.com/office/officeart/2005/8/layout/hierarchy4"/>
    <dgm:cxn modelId="{3884F44B-D82A-3448-828D-19F2BCED662E}" type="presParOf" srcId="{8688A8A8-6D87-3240-868F-FB15175D3798}" destId="{C2890550-0B94-0E47-895B-B726A0B1AF89}" srcOrd="0" destOrd="0" presId="urn:microsoft.com/office/officeart/2005/8/layout/hierarchy4"/>
    <dgm:cxn modelId="{CF63D2B5-1305-244E-8549-95B3D9A66F0D}" type="presParOf" srcId="{8688A8A8-6D87-3240-868F-FB15175D3798}" destId="{D741E082-2AFB-D642-9D49-4664AB8D5627}" srcOrd="1" destOrd="0" presId="urn:microsoft.com/office/officeart/2005/8/layout/hierarchy4"/>
    <dgm:cxn modelId="{7718C1DE-83BA-9143-8BDC-5BDDB18F2E54}" type="presParOf" srcId="{7A7C5103-7546-AA4D-8551-77797ECBE8ED}" destId="{44FB0E18-A55E-364C-A6AF-7DE030D4ACCF}" srcOrd="3" destOrd="0" presId="urn:microsoft.com/office/officeart/2005/8/layout/hierarchy4"/>
    <dgm:cxn modelId="{D8156DC1-E907-4C4A-AE60-28F1CF0744A0}" type="presParOf" srcId="{7A7C5103-7546-AA4D-8551-77797ECBE8ED}" destId="{97651CA9-5FBB-674A-ABA2-EF9BC9EC02F4}" srcOrd="4" destOrd="0" presId="urn:microsoft.com/office/officeart/2005/8/layout/hierarchy4"/>
    <dgm:cxn modelId="{F26C2D4D-753C-6947-A34B-89A5A4DC2306}" type="presParOf" srcId="{97651CA9-5FBB-674A-ABA2-EF9BC9EC02F4}" destId="{613FDF2F-EE1D-A14B-ABC4-A0903BFB7B0C}" srcOrd="0" destOrd="0" presId="urn:microsoft.com/office/officeart/2005/8/layout/hierarchy4"/>
    <dgm:cxn modelId="{1F6AE953-CD60-7B4D-99CF-7DE5995191FA}" type="presParOf" srcId="{97651CA9-5FBB-674A-ABA2-EF9BC9EC02F4}" destId="{5F48459D-6DDB-564A-ACC7-95ACEE23D3D7}" srcOrd="1" destOrd="0" presId="urn:microsoft.com/office/officeart/2005/8/layout/hierarchy4"/>
    <dgm:cxn modelId="{A52DB608-4509-FD49-B994-D7E884198CF5}" type="presParOf" srcId="{7A7C5103-7546-AA4D-8551-77797ECBE8ED}" destId="{1CABE042-5B4B-8A41-9245-E7285A44697A}" srcOrd="5" destOrd="0" presId="urn:microsoft.com/office/officeart/2005/8/layout/hierarchy4"/>
    <dgm:cxn modelId="{A2ADF8E9-7853-3747-BEFE-F89C96692E2A}" type="presParOf" srcId="{7A7C5103-7546-AA4D-8551-77797ECBE8ED}" destId="{5C1430F6-FC54-C440-8C0E-496CF561BBAE}" srcOrd="6" destOrd="0" presId="urn:microsoft.com/office/officeart/2005/8/layout/hierarchy4"/>
    <dgm:cxn modelId="{53A7CB70-922D-4846-A1D1-AA4FB0AC8907}" type="presParOf" srcId="{5C1430F6-FC54-C440-8C0E-496CF561BBAE}" destId="{46C57D53-70E0-F749-B30E-BAE4DC530EBB}" srcOrd="0" destOrd="0" presId="urn:microsoft.com/office/officeart/2005/8/layout/hierarchy4"/>
    <dgm:cxn modelId="{A0471FDD-5794-A24A-AEBE-6FDE4502859C}" type="presParOf" srcId="{5C1430F6-FC54-C440-8C0E-496CF561BBAE}" destId="{A2031A02-53CC-CF4A-88C2-3F5E75B36D5E}" srcOrd="1" destOrd="0" presId="urn:microsoft.com/office/officeart/2005/8/layout/hierarchy4"/>
    <dgm:cxn modelId="{DC422113-25F5-3C40-8D27-EECECDE8ECF2}" type="presParOf" srcId="{8D343D71-ACA8-D447-B069-067A43BA4C69}" destId="{684193FA-4BFA-D643-89F3-0CA5AE31FA92}" srcOrd="1" destOrd="0" presId="urn:microsoft.com/office/officeart/2005/8/layout/hierarchy4"/>
    <dgm:cxn modelId="{E9148C4F-313F-6348-8E33-C5A685136553}" type="presParOf" srcId="{8D343D71-ACA8-D447-B069-067A43BA4C69}" destId="{AC418A97-0621-124D-B920-89AC99D757AB}" srcOrd="2" destOrd="0" presId="urn:microsoft.com/office/officeart/2005/8/layout/hierarchy4"/>
    <dgm:cxn modelId="{CDBE71D4-F427-5843-9013-133FDC2ABC94}" type="presParOf" srcId="{AC418A97-0621-124D-B920-89AC99D757AB}" destId="{0384EBE0-CC62-AF4E-8130-969AC4D2E79B}" srcOrd="0" destOrd="0" presId="urn:microsoft.com/office/officeart/2005/8/layout/hierarchy4"/>
    <dgm:cxn modelId="{6DB765C7-1CBB-654A-BB92-13633CB31791}" type="presParOf" srcId="{AC418A97-0621-124D-B920-89AC99D757AB}" destId="{D5D02B03-555B-8E4C-862C-0063D573C8E6}" srcOrd="1" destOrd="0" presId="urn:microsoft.com/office/officeart/2005/8/layout/hierarchy4"/>
    <dgm:cxn modelId="{5967D8C7-08E2-4C4A-822B-55C677DAECB6}" type="presParOf" srcId="{AC418A97-0621-124D-B920-89AC99D757AB}" destId="{89AF83C1-4748-4A4D-A471-05FE3C5AB8FF}" srcOrd="2" destOrd="0" presId="urn:microsoft.com/office/officeart/2005/8/layout/hierarchy4"/>
    <dgm:cxn modelId="{D01FF3CC-7C4B-B742-AA58-18DA818601B4}" type="presParOf" srcId="{89AF83C1-4748-4A4D-A471-05FE3C5AB8FF}" destId="{52579345-690F-9B4A-9DF0-A389328167B5}" srcOrd="0" destOrd="0" presId="urn:microsoft.com/office/officeart/2005/8/layout/hierarchy4"/>
    <dgm:cxn modelId="{AE7C27FB-8CEF-8D46-8AA7-9D7E24121AD2}" type="presParOf" srcId="{52579345-690F-9B4A-9DF0-A389328167B5}" destId="{9E68BC77-F016-C64C-8778-D5C3B8A24223}" srcOrd="0" destOrd="0" presId="urn:microsoft.com/office/officeart/2005/8/layout/hierarchy4"/>
    <dgm:cxn modelId="{1156FB4C-51B9-EB40-B8CD-54DAE2B631DE}" type="presParOf" srcId="{52579345-690F-9B4A-9DF0-A389328167B5}" destId="{0F9204F7-BFB5-1E4E-BE8B-8EE4ED2A8360}" srcOrd="1" destOrd="0" presId="urn:microsoft.com/office/officeart/2005/8/layout/hierarchy4"/>
    <dgm:cxn modelId="{F5FA861B-5993-CB4B-9B19-EF9FFB26AE11}" type="presParOf" srcId="{89AF83C1-4748-4A4D-A471-05FE3C5AB8FF}" destId="{CDA7D6B8-AB6E-5A4B-B92F-BD615FA1A96F}" srcOrd="1" destOrd="0" presId="urn:microsoft.com/office/officeart/2005/8/layout/hierarchy4"/>
    <dgm:cxn modelId="{A6B8E99F-1246-AC49-AA4F-DD53F5F90F40}" type="presParOf" srcId="{89AF83C1-4748-4A4D-A471-05FE3C5AB8FF}" destId="{62707645-A18C-0B46-A894-E20C74FF6E78}" srcOrd="2" destOrd="0" presId="urn:microsoft.com/office/officeart/2005/8/layout/hierarchy4"/>
    <dgm:cxn modelId="{95D77366-3CE7-ED4E-8809-5792F8BF5022}" type="presParOf" srcId="{62707645-A18C-0B46-A894-E20C74FF6E78}" destId="{4BF841D1-17BD-4E49-96AA-50252F8BA065}" srcOrd="0" destOrd="0" presId="urn:microsoft.com/office/officeart/2005/8/layout/hierarchy4"/>
    <dgm:cxn modelId="{2D5C08FE-171B-1743-A744-FF10502E67DB}" type="presParOf" srcId="{62707645-A18C-0B46-A894-E20C74FF6E78}" destId="{E5E6322F-A39E-B148-9B23-90BF654ECBC4}" srcOrd="1" destOrd="0" presId="urn:microsoft.com/office/officeart/2005/8/layout/hierarchy4"/>
    <dgm:cxn modelId="{AED92285-4FFE-8344-93AA-10D03BC4903E}" type="presParOf" srcId="{89AF83C1-4748-4A4D-A471-05FE3C5AB8FF}" destId="{5A67D0BD-917C-3D45-9053-C4EA214F3394}" srcOrd="3" destOrd="0" presId="urn:microsoft.com/office/officeart/2005/8/layout/hierarchy4"/>
    <dgm:cxn modelId="{9CFF6EF0-2CEF-9142-A060-D4870C7D66DC}" type="presParOf" srcId="{89AF83C1-4748-4A4D-A471-05FE3C5AB8FF}" destId="{4D75E9DB-C341-2E4F-B8D2-0F1B48C77A75}" srcOrd="4" destOrd="0" presId="urn:microsoft.com/office/officeart/2005/8/layout/hierarchy4"/>
    <dgm:cxn modelId="{F4934B8F-61B6-8446-99FA-DA423E91A9B3}" type="presParOf" srcId="{4D75E9DB-C341-2E4F-B8D2-0F1B48C77A75}" destId="{87FC025A-5ED0-4941-8231-E4CCD3076FA1}" srcOrd="0" destOrd="0" presId="urn:microsoft.com/office/officeart/2005/8/layout/hierarchy4"/>
    <dgm:cxn modelId="{EF710FE2-6A9F-4243-8EFE-E8847F68AF73}" type="presParOf" srcId="{4D75E9DB-C341-2E4F-B8D2-0F1B48C77A75}" destId="{6283022F-B677-0A46-B0D0-FEEC5BCDC75E}" srcOrd="1" destOrd="0" presId="urn:microsoft.com/office/officeart/2005/8/layout/hierarchy4"/>
    <dgm:cxn modelId="{767252B4-324E-C24E-B87A-5973A07D8CDB}" type="presParOf" srcId="{89AF83C1-4748-4A4D-A471-05FE3C5AB8FF}" destId="{E2D55FE0-58C8-004E-90A6-D5294F5DB4C4}" srcOrd="5" destOrd="0" presId="urn:microsoft.com/office/officeart/2005/8/layout/hierarchy4"/>
    <dgm:cxn modelId="{D6377D3B-C07B-2B42-836B-365F4F597525}" type="presParOf" srcId="{89AF83C1-4748-4A4D-A471-05FE3C5AB8FF}" destId="{ED78D844-48C4-6B43-BD28-C6DE3121DFA7}" srcOrd="6" destOrd="0" presId="urn:microsoft.com/office/officeart/2005/8/layout/hierarchy4"/>
    <dgm:cxn modelId="{8559E64B-95A6-254F-B9C3-E793553E38D7}" type="presParOf" srcId="{ED78D844-48C4-6B43-BD28-C6DE3121DFA7}" destId="{89E897D7-6C68-7B46-B7A9-F38C5A45FF24}" srcOrd="0" destOrd="0" presId="urn:microsoft.com/office/officeart/2005/8/layout/hierarchy4"/>
    <dgm:cxn modelId="{C68BF58B-355D-7E42-A6B6-8E92F69421F8}" type="presParOf" srcId="{ED78D844-48C4-6B43-BD28-C6DE3121DFA7}" destId="{67B3D427-3682-4644-B3C6-C986F4B4F4D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668FE-94A0-804D-BDA3-9A68191F4A02}">
      <dsp:nvSpPr>
        <dsp:cNvPr id="0" name=""/>
        <dsp:cNvSpPr/>
      </dsp:nvSpPr>
      <dsp:spPr>
        <a:xfrm>
          <a:off x="3390" y="0"/>
          <a:ext cx="4589247" cy="840257"/>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Device Global Memory (shared between blocks) - Slowest</a:t>
          </a:r>
        </a:p>
      </dsp:txBody>
      <dsp:txXfrm>
        <a:off x="28000" y="24610"/>
        <a:ext cx="4540027" cy="791037"/>
      </dsp:txXfrm>
    </dsp:sp>
    <dsp:sp modelId="{069D6C21-FD72-864D-A3AA-08A444D0ED4D}">
      <dsp:nvSpPr>
        <dsp:cNvPr id="0" name=""/>
        <dsp:cNvSpPr/>
      </dsp:nvSpPr>
      <dsp:spPr>
        <a:xfrm>
          <a:off x="1695"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6305" y="946795"/>
        <a:ext cx="2222281" cy="791037"/>
      </dsp:txXfrm>
    </dsp:sp>
    <dsp:sp modelId="{5B55CF9A-D8A5-1848-8B93-A908C3E2E610}">
      <dsp:nvSpPr>
        <dsp:cNvPr id="0" name=""/>
        <dsp:cNvSpPr/>
      </dsp:nvSpPr>
      <dsp:spPr>
        <a:xfrm>
          <a:off x="1695"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T0 (private Memory) - Fastest</a:t>
          </a:r>
        </a:p>
      </dsp:txBody>
      <dsp:txXfrm>
        <a:off x="17820" y="1859064"/>
        <a:ext cx="518283" cy="808007"/>
      </dsp:txXfrm>
    </dsp:sp>
    <dsp:sp modelId="{C2890550-0B94-0E47-895B-B726A0B1AF89}">
      <dsp:nvSpPr>
        <dsp:cNvPr id="0" name=""/>
        <dsp:cNvSpPr/>
      </dsp:nvSpPr>
      <dsp:spPr>
        <a:xfrm>
          <a:off x="57535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591476" y="1859064"/>
        <a:ext cx="518283" cy="808007"/>
      </dsp:txXfrm>
    </dsp:sp>
    <dsp:sp modelId="{613FDF2F-EE1D-A14B-ABC4-A0903BFB7B0C}">
      <dsp:nvSpPr>
        <dsp:cNvPr id="0" name=""/>
        <dsp:cNvSpPr/>
      </dsp:nvSpPr>
      <dsp:spPr>
        <a:xfrm>
          <a:off x="114900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1165132" y="1859064"/>
        <a:ext cx="518283" cy="808007"/>
      </dsp:txXfrm>
    </dsp:sp>
    <dsp:sp modelId="{46C57D53-70E0-F749-B30E-BAE4DC530EBB}">
      <dsp:nvSpPr>
        <dsp:cNvPr id="0" name=""/>
        <dsp:cNvSpPr/>
      </dsp:nvSpPr>
      <dsp:spPr>
        <a:xfrm>
          <a:off x="172266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1738788" y="1859064"/>
        <a:ext cx="518283" cy="808007"/>
      </dsp:txXfrm>
    </dsp:sp>
    <dsp:sp modelId="{0384EBE0-CC62-AF4E-8130-969AC4D2E79B}">
      <dsp:nvSpPr>
        <dsp:cNvPr id="0" name=""/>
        <dsp:cNvSpPr/>
      </dsp:nvSpPr>
      <dsp:spPr>
        <a:xfrm>
          <a:off x="2319441"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344051" y="946795"/>
        <a:ext cx="2222281" cy="791037"/>
      </dsp:txXfrm>
    </dsp:sp>
    <dsp:sp modelId="{9E68BC77-F016-C64C-8778-D5C3B8A24223}">
      <dsp:nvSpPr>
        <dsp:cNvPr id="0" name=""/>
        <dsp:cNvSpPr/>
      </dsp:nvSpPr>
      <dsp:spPr>
        <a:xfrm>
          <a:off x="231944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T0 (private Memory) - Fastest</a:t>
          </a:r>
        </a:p>
      </dsp:txBody>
      <dsp:txXfrm>
        <a:off x="2335566" y="1859064"/>
        <a:ext cx="518283" cy="808007"/>
      </dsp:txXfrm>
    </dsp:sp>
    <dsp:sp modelId="{4BF841D1-17BD-4E49-96AA-50252F8BA065}">
      <dsp:nvSpPr>
        <dsp:cNvPr id="0" name=""/>
        <dsp:cNvSpPr/>
      </dsp:nvSpPr>
      <dsp:spPr>
        <a:xfrm>
          <a:off x="289309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2909222" y="1859064"/>
        <a:ext cx="518283" cy="808007"/>
      </dsp:txXfrm>
    </dsp:sp>
    <dsp:sp modelId="{87FC025A-5ED0-4941-8231-E4CCD3076FA1}">
      <dsp:nvSpPr>
        <dsp:cNvPr id="0" name=""/>
        <dsp:cNvSpPr/>
      </dsp:nvSpPr>
      <dsp:spPr>
        <a:xfrm>
          <a:off x="346675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3482878" y="1859064"/>
        <a:ext cx="518283" cy="808007"/>
      </dsp:txXfrm>
    </dsp:sp>
    <dsp:sp modelId="{89E897D7-6C68-7B46-B7A9-F38C5A45FF24}">
      <dsp:nvSpPr>
        <dsp:cNvPr id="0" name=""/>
        <dsp:cNvSpPr/>
      </dsp:nvSpPr>
      <dsp:spPr>
        <a:xfrm>
          <a:off x="4040409"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4056534" y="1859064"/>
        <a:ext cx="518283" cy="808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668FE-94A0-804D-BDA3-9A68191F4A02}">
      <dsp:nvSpPr>
        <dsp:cNvPr id="0" name=""/>
        <dsp:cNvSpPr/>
      </dsp:nvSpPr>
      <dsp:spPr>
        <a:xfrm>
          <a:off x="3390" y="0"/>
          <a:ext cx="4589247" cy="840257"/>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Device Global Memory (shared between blocks) - Slowest</a:t>
          </a:r>
        </a:p>
      </dsp:txBody>
      <dsp:txXfrm>
        <a:off x="28000" y="24610"/>
        <a:ext cx="4540027" cy="791037"/>
      </dsp:txXfrm>
    </dsp:sp>
    <dsp:sp modelId="{069D6C21-FD72-864D-A3AA-08A444D0ED4D}">
      <dsp:nvSpPr>
        <dsp:cNvPr id="0" name=""/>
        <dsp:cNvSpPr/>
      </dsp:nvSpPr>
      <dsp:spPr>
        <a:xfrm>
          <a:off x="1695"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6305" y="946795"/>
        <a:ext cx="2222281" cy="791037"/>
      </dsp:txXfrm>
    </dsp:sp>
    <dsp:sp modelId="{5B55CF9A-D8A5-1848-8B93-A908C3E2E610}">
      <dsp:nvSpPr>
        <dsp:cNvPr id="0" name=""/>
        <dsp:cNvSpPr/>
      </dsp:nvSpPr>
      <dsp:spPr>
        <a:xfrm>
          <a:off x="1695"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T0 (private Memory) - Fastest</a:t>
          </a:r>
        </a:p>
      </dsp:txBody>
      <dsp:txXfrm>
        <a:off x="17820" y="1859064"/>
        <a:ext cx="518283" cy="808007"/>
      </dsp:txXfrm>
    </dsp:sp>
    <dsp:sp modelId="{C2890550-0B94-0E47-895B-B726A0B1AF89}">
      <dsp:nvSpPr>
        <dsp:cNvPr id="0" name=""/>
        <dsp:cNvSpPr/>
      </dsp:nvSpPr>
      <dsp:spPr>
        <a:xfrm>
          <a:off x="57535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591476" y="1859064"/>
        <a:ext cx="518283" cy="808007"/>
      </dsp:txXfrm>
    </dsp:sp>
    <dsp:sp modelId="{613FDF2F-EE1D-A14B-ABC4-A0903BFB7B0C}">
      <dsp:nvSpPr>
        <dsp:cNvPr id="0" name=""/>
        <dsp:cNvSpPr/>
      </dsp:nvSpPr>
      <dsp:spPr>
        <a:xfrm>
          <a:off x="114900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1165132" y="1859064"/>
        <a:ext cx="518283" cy="808007"/>
      </dsp:txXfrm>
    </dsp:sp>
    <dsp:sp modelId="{46C57D53-70E0-F749-B30E-BAE4DC530EBB}">
      <dsp:nvSpPr>
        <dsp:cNvPr id="0" name=""/>
        <dsp:cNvSpPr/>
      </dsp:nvSpPr>
      <dsp:spPr>
        <a:xfrm>
          <a:off x="172266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1738788" y="1859064"/>
        <a:ext cx="518283" cy="808007"/>
      </dsp:txXfrm>
    </dsp:sp>
    <dsp:sp modelId="{0384EBE0-CC62-AF4E-8130-969AC4D2E79B}">
      <dsp:nvSpPr>
        <dsp:cNvPr id="0" name=""/>
        <dsp:cNvSpPr/>
      </dsp:nvSpPr>
      <dsp:spPr>
        <a:xfrm>
          <a:off x="2319441"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344051" y="946795"/>
        <a:ext cx="2222281" cy="791037"/>
      </dsp:txXfrm>
    </dsp:sp>
    <dsp:sp modelId="{9E68BC77-F016-C64C-8778-D5C3B8A24223}">
      <dsp:nvSpPr>
        <dsp:cNvPr id="0" name=""/>
        <dsp:cNvSpPr/>
      </dsp:nvSpPr>
      <dsp:spPr>
        <a:xfrm>
          <a:off x="231944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T0 (private Memory) - Fastest</a:t>
          </a:r>
        </a:p>
      </dsp:txBody>
      <dsp:txXfrm>
        <a:off x="2335566" y="1859064"/>
        <a:ext cx="518283" cy="808007"/>
      </dsp:txXfrm>
    </dsp:sp>
    <dsp:sp modelId="{4BF841D1-17BD-4E49-96AA-50252F8BA065}">
      <dsp:nvSpPr>
        <dsp:cNvPr id="0" name=""/>
        <dsp:cNvSpPr/>
      </dsp:nvSpPr>
      <dsp:spPr>
        <a:xfrm>
          <a:off x="289309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2909222" y="1859064"/>
        <a:ext cx="518283" cy="808007"/>
      </dsp:txXfrm>
    </dsp:sp>
    <dsp:sp modelId="{87FC025A-5ED0-4941-8231-E4CCD3076FA1}">
      <dsp:nvSpPr>
        <dsp:cNvPr id="0" name=""/>
        <dsp:cNvSpPr/>
      </dsp:nvSpPr>
      <dsp:spPr>
        <a:xfrm>
          <a:off x="346675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3482878" y="1859064"/>
        <a:ext cx="518283" cy="808007"/>
      </dsp:txXfrm>
    </dsp:sp>
    <dsp:sp modelId="{89E897D7-6C68-7B46-B7A9-F38C5A45FF24}">
      <dsp:nvSpPr>
        <dsp:cNvPr id="0" name=""/>
        <dsp:cNvSpPr/>
      </dsp:nvSpPr>
      <dsp:spPr>
        <a:xfrm>
          <a:off x="4040409"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4056534" y="1859064"/>
        <a:ext cx="518283" cy="8080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668FE-94A0-804D-BDA3-9A68191F4A02}">
      <dsp:nvSpPr>
        <dsp:cNvPr id="0" name=""/>
        <dsp:cNvSpPr/>
      </dsp:nvSpPr>
      <dsp:spPr>
        <a:xfrm>
          <a:off x="3390" y="0"/>
          <a:ext cx="4589247" cy="840257"/>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Device Global Memory (shared between blocks) - Slowest</a:t>
          </a:r>
        </a:p>
      </dsp:txBody>
      <dsp:txXfrm>
        <a:off x="28000" y="24610"/>
        <a:ext cx="4540027" cy="791037"/>
      </dsp:txXfrm>
    </dsp:sp>
    <dsp:sp modelId="{069D6C21-FD72-864D-A3AA-08A444D0ED4D}">
      <dsp:nvSpPr>
        <dsp:cNvPr id="0" name=""/>
        <dsp:cNvSpPr/>
      </dsp:nvSpPr>
      <dsp:spPr>
        <a:xfrm>
          <a:off x="1695"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6305" y="946795"/>
        <a:ext cx="2222281" cy="791037"/>
      </dsp:txXfrm>
    </dsp:sp>
    <dsp:sp modelId="{5B55CF9A-D8A5-1848-8B93-A908C3E2E610}">
      <dsp:nvSpPr>
        <dsp:cNvPr id="0" name=""/>
        <dsp:cNvSpPr/>
      </dsp:nvSpPr>
      <dsp:spPr>
        <a:xfrm>
          <a:off x="1695"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T0 (private Memory) - Fastest</a:t>
          </a:r>
        </a:p>
      </dsp:txBody>
      <dsp:txXfrm>
        <a:off x="17820" y="1859064"/>
        <a:ext cx="518283" cy="808007"/>
      </dsp:txXfrm>
    </dsp:sp>
    <dsp:sp modelId="{C2890550-0B94-0E47-895B-B726A0B1AF89}">
      <dsp:nvSpPr>
        <dsp:cNvPr id="0" name=""/>
        <dsp:cNvSpPr/>
      </dsp:nvSpPr>
      <dsp:spPr>
        <a:xfrm>
          <a:off x="57535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591476" y="1859064"/>
        <a:ext cx="518283" cy="808007"/>
      </dsp:txXfrm>
    </dsp:sp>
    <dsp:sp modelId="{613FDF2F-EE1D-A14B-ABC4-A0903BFB7B0C}">
      <dsp:nvSpPr>
        <dsp:cNvPr id="0" name=""/>
        <dsp:cNvSpPr/>
      </dsp:nvSpPr>
      <dsp:spPr>
        <a:xfrm>
          <a:off x="114900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1165132" y="1859064"/>
        <a:ext cx="518283" cy="808007"/>
      </dsp:txXfrm>
    </dsp:sp>
    <dsp:sp modelId="{46C57D53-70E0-F749-B30E-BAE4DC530EBB}">
      <dsp:nvSpPr>
        <dsp:cNvPr id="0" name=""/>
        <dsp:cNvSpPr/>
      </dsp:nvSpPr>
      <dsp:spPr>
        <a:xfrm>
          <a:off x="172266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1738788" y="1859064"/>
        <a:ext cx="518283" cy="808007"/>
      </dsp:txXfrm>
    </dsp:sp>
    <dsp:sp modelId="{0384EBE0-CC62-AF4E-8130-969AC4D2E79B}">
      <dsp:nvSpPr>
        <dsp:cNvPr id="0" name=""/>
        <dsp:cNvSpPr/>
      </dsp:nvSpPr>
      <dsp:spPr>
        <a:xfrm>
          <a:off x="2319441"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344051" y="946795"/>
        <a:ext cx="2222281" cy="791037"/>
      </dsp:txXfrm>
    </dsp:sp>
    <dsp:sp modelId="{9E68BC77-F016-C64C-8778-D5C3B8A24223}">
      <dsp:nvSpPr>
        <dsp:cNvPr id="0" name=""/>
        <dsp:cNvSpPr/>
      </dsp:nvSpPr>
      <dsp:spPr>
        <a:xfrm>
          <a:off x="231944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T0 (private Memory) - Fastest</a:t>
          </a:r>
        </a:p>
      </dsp:txBody>
      <dsp:txXfrm>
        <a:off x="2335566" y="1859064"/>
        <a:ext cx="518283" cy="808007"/>
      </dsp:txXfrm>
    </dsp:sp>
    <dsp:sp modelId="{4BF841D1-17BD-4E49-96AA-50252F8BA065}">
      <dsp:nvSpPr>
        <dsp:cNvPr id="0" name=""/>
        <dsp:cNvSpPr/>
      </dsp:nvSpPr>
      <dsp:spPr>
        <a:xfrm>
          <a:off x="289309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2909222" y="1859064"/>
        <a:ext cx="518283" cy="808007"/>
      </dsp:txXfrm>
    </dsp:sp>
    <dsp:sp modelId="{87FC025A-5ED0-4941-8231-E4CCD3076FA1}">
      <dsp:nvSpPr>
        <dsp:cNvPr id="0" name=""/>
        <dsp:cNvSpPr/>
      </dsp:nvSpPr>
      <dsp:spPr>
        <a:xfrm>
          <a:off x="346675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3482878" y="1859064"/>
        <a:ext cx="518283" cy="808007"/>
      </dsp:txXfrm>
    </dsp:sp>
    <dsp:sp modelId="{89E897D7-6C68-7B46-B7A9-F38C5A45FF24}">
      <dsp:nvSpPr>
        <dsp:cNvPr id="0" name=""/>
        <dsp:cNvSpPr/>
      </dsp:nvSpPr>
      <dsp:spPr>
        <a:xfrm>
          <a:off x="4040409"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4056534" y="1859064"/>
        <a:ext cx="518283" cy="808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668FE-94A0-804D-BDA3-9A68191F4A02}">
      <dsp:nvSpPr>
        <dsp:cNvPr id="0" name=""/>
        <dsp:cNvSpPr/>
      </dsp:nvSpPr>
      <dsp:spPr>
        <a:xfrm>
          <a:off x="3390" y="0"/>
          <a:ext cx="4589247" cy="840257"/>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Device Global Memory (shared between blocks) - Slowest</a:t>
          </a:r>
        </a:p>
      </dsp:txBody>
      <dsp:txXfrm>
        <a:off x="28000" y="24610"/>
        <a:ext cx="4540027" cy="791037"/>
      </dsp:txXfrm>
    </dsp:sp>
    <dsp:sp modelId="{069D6C21-FD72-864D-A3AA-08A444D0ED4D}">
      <dsp:nvSpPr>
        <dsp:cNvPr id="0" name=""/>
        <dsp:cNvSpPr/>
      </dsp:nvSpPr>
      <dsp:spPr>
        <a:xfrm>
          <a:off x="1695"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6305" y="946795"/>
        <a:ext cx="2222281" cy="791037"/>
      </dsp:txXfrm>
    </dsp:sp>
    <dsp:sp modelId="{5B55CF9A-D8A5-1848-8B93-A908C3E2E610}">
      <dsp:nvSpPr>
        <dsp:cNvPr id="0" name=""/>
        <dsp:cNvSpPr/>
      </dsp:nvSpPr>
      <dsp:spPr>
        <a:xfrm>
          <a:off x="1695"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T0 (private Memory) - Fastest</a:t>
          </a:r>
        </a:p>
      </dsp:txBody>
      <dsp:txXfrm>
        <a:off x="17820" y="1859064"/>
        <a:ext cx="518283" cy="808007"/>
      </dsp:txXfrm>
    </dsp:sp>
    <dsp:sp modelId="{C2890550-0B94-0E47-895B-B726A0B1AF89}">
      <dsp:nvSpPr>
        <dsp:cNvPr id="0" name=""/>
        <dsp:cNvSpPr/>
      </dsp:nvSpPr>
      <dsp:spPr>
        <a:xfrm>
          <a:off x="57535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591476" y="1859064"/>
        <a:ext cx="518283" cy="808007"/>
      </dsp:txXfrm>
    </dsp:sp>
    <dsp:sp modelId="{613FDF2F-EE1D-A14B-ABC4-A0903BFB7B0C}">
      <dsp:nvSpPr>
        <dsp:cNvPr id="0" name=""/>
        <dsp:cNvSpPr/>
      </dsp:nvSpPr>
      <dsp:spPr>
        <a:xfrm>
          <a:off x="114900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1165132" y="1859064"/>
        <a:ext cx="518283" cy="808007"/>
      </dsp:txXfrm>
    </dsp:sp>
    <dsp:sp modelId="{46C57D53-70E0-F749-B30E-BAE4DC530EBB}">
      <dsp:nvSpPr>
        <dsp:cNvPr id="0" name=""/>
        <dsp:cNvSpPr/>
      </dsp:nvSpPr>
      <dsp:spPr>
        <a:xfrm>
          <a:off x="172266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1738788" y="1859064"/>
        <a:ext cx="518283" cy="808007"/>
      </dsp:txXfrm>
    </dsp:sp>
    <dsp:sp modelId="{0384EBE0-CC62-AF4E-8130-969AC4D2E79B}">
      <dsp:nvSpPr>
        <dsp:cNvPr id="0" name=""/>
        <dsp:cNvSpPr/>
      </dsp:nvSpPr>
      <dsp:spPr>
        <a:xfrm>
          <a:off x="2319441"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344051" y="946795"/>
        <a:ext cx="2222281" cy="791037"/>
      </dsp:txXfrm>
    </dsp:sp>
    <dsp:sp modelId="{9E68BC77-F016-C64C-8778-D5C3B8A24223}">
      <dsp:nvSpPr>
        <dsp:cNvPr id="0" name=""/>
        <dsp:cNvSpPr/>
      </dsp:nvSpPr>
      <dsp:spPr>
        <a:xfrm>
          <a:off x="231944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T0 (private Memory) - Fastest</a:t>
          </a:r>
        </a:p>
      </dsp:txBody>
      <dsp:txXfrm>
        <a:off x="2335566" y="1859064"/>
        <a:ext cx="518283" cy="808007"/>
      </dsp:txXfrm>
    </dsp:sp>
    <dsp:sp modelId="{4BF841D1-17BD-4E49-96AA-50252F8BA065}">
      <dsp:nvSpPr>
        <dsp:cNvPr id="0" name=""/>
        <dsp:cNvSpPr/>
      </dsp:nvSpPr>
      <dsp:spPr>
        <a:xfrm>
          <a:off x="289309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2909222" y="1859064"/>
        <a:ext cx="518283" cy="808007"/>
      </dsp:txXfrm>
    </dsp:sp>
    <dsp:sp modelId="{87FC025A-5ED0-4941-8231-E4CCD3076FA1}">
      <dsp:nvSpPr>
        <dsp:cNvPr id="0" name=""/>
        <dsp:cNvSpPr/>
      </dsp:nvSpPr>
      <dsp:spPr>
        <a:xfrm>
          <a:off x="346675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3482878" y="1859064"/>
        <a:ext cx="518283" cy="808007"/>
      </dsp:txXfrm>
    </dsp:sp>
    <dsp:sp modelId="{89E897D7-6C68-7B46-B7A9-F38C5A45FF24}">
      <dsp:nvSpPr>
        <dsp:cNvPr id="0" name=""/>
        <dsp:cNvSpPr/>
      </dsp:nvSpPr>
      <dsp:spPr>
        <a:xfrm>
          <a:off x="4040409"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4056534" y="1859064"/>
        <a:ext cx="518283" cy="80800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0FBCC6-D590-4D49-ACC9-5AB1060A74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671C141-5C39-5244-A584-9F826A8698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B64484-7F23-844A-BCEB-06DFAD827E32}" type="datetimeFigureOut">
              <a:rPr lang="en-US" smtClean="0"/>
              <a:t>2/20/23</a:t>
            </a:fld>
            <a:endParaRPr lang="en-US"/>
          </a:p>
        </p:txBody>
      </p:sp>
      <p:sp>
        <p:nvSpPr>
          <p:cNvPr id="4" name="Footer Placeholder 3">
            <a:extLst>
              <a:ext uri="{FF2B5EF4-FFF2-40B4-BE49-F238E27FC236}">
                <a16:creationId xmlns:a16="http://schemas.microsoft.com/office/drawing/2014/main" id="{EE1592DF-6505-6E47-A45D-75CD470C9C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468F8A8-8ADC-864C-AD75-B02BE87D4E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86691C-0E68-9945-BD25-AC1A3EECAB7C}" type="slidenum">
              <a:rPr lang="en-US" smtClean="0"/>
              <a:t>‹#›</a:t>
            </a:fld>
            <a:endParaRPr lang="en-US"/>
          </a:p>
        </p:txBody>
      </p:sp>
    </p:spTree>
    <p:extLst>
      <p:ext uri="{BB962C8B-B14F-4D97-AF65-F5344CB8AC3E}">
        <p14:creationId xmlns:p14="http://schemas.microsoft.com/office/powerpoint/2010/main" val="3830576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BE11B0-21E1-9842-BB37-72784894B0AB}" type="datetimeFigureOut">
              <a:rPr lang="en-US" smtClean="0"/>
              <a:t>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379886-461D-DD47-9D0C-6C305824B494}" type="slidenum">
              <a:rPr lang="en-US" smtClean="0"/>
              <a:t>‹#›</a:t>
            </a:fld>
            <a:endParaRPr lang="en-US"/>
          </a:p>
        </p:txBody>
      </p:sp>
    </p:spTree>
    <p:extLst>
      <p:ext uri="{BB962C8B-B14F-4D97-AF65-F5344CB8AC3E}">
        <p14:creationId xmlns:p14="http://schemas.microsoft.com/office/powerpoint/2010/main" val="139154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35B7D0-651A-40CC-9B96-931B4C8E2F94}" type="slidenum">
              <a:rPr lang="en-US" smtClean="0"/>
              <a:pPr/>
              <a:t>37</a:t>
            </a:fld>
            <a:endParaRPr lang="en-US"/>
          </a:p>
        </p:txBody>
      </p:sp>
    </p:spTree>
    <p:extLst>
      <p:ext uri="{BB962C8B-B14F-4D97-AF65-F5344CB8AC3E}">
        <p14:creationId xmlns:p14="http://schemas.microsoft.com/office/powerpoint/2010/main" val="427209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2225675" y="517525"/>
            <a:ext cx="4610100" cy="2593975"/>
          </a:xfrm>
        </p:spPr>
      </p:sp>
      <p:sp>
        <p:nvSpPr>
          <p:cNvPr id="77827"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4051145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35B7D0-651A-40CC-9B96-931B4C8E2F94}" type="slidenum">
              <a:rPr lang="en-US" smtClean="0"/>
              <a:pPr/>
              <a:t>62</a:t>
            </a:fld>
            <a:endParaRPr lang="en-US"/>
          </a:p>
        </p:txBody>
      </p:sp>
    </p:spTree>
    <p:extLst>
      <p:ext uri="{BB962C8B-B14F-4D97-AF65-F5344CB8AC3E}">
        <p14:creationId xmlns:p14="http://schemas.microsoft.com/office/powerpoint/2010/main" val="3165015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35B7D0-651A-40CC-9B96-931B4C8E2F94}" type="slidenum">
              <a:rPr lang="en-US" smtClean="0"/>
              <a:pPr/>
              <a:t>63</a:t>
            </a:fld>
            <a:endParaRPr lang="en-US"/>
          </a:p>
        </p:txBody>
      </p:sp>
    </p:spTree>
    <p:extLst>
      <p:ext uri="{BB962C8B-B14F-4D97-AF65-F5344CB8AC3E}">
        <p14:creationId xmlns:p14="http://schemas.microsoft.com/office/powerpoint/2010/main" val="542063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35B7D0-651A-40CC-9B96-931B4C8E2F94}" type="slidenum">
              <a:rPr lang="en-US" smtClean="0"/>
              <a:pPr/>
              <a:t>64</a:t>
            </a:fld>
            <a:endParaRPr lang="en-US"/>
          </a:p>
        </p:txBody>
      </p:sp>
    </p:spTree>
    <p:extLst>
      <p:ext uri="{BB962C8B-B14F-4D97-AF65-F5344CB8AC3E}">
        <p14:creationId xmlns:p14="http://schemas.microsoft.com/office/powerpoint/2010/main" val="2332260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2225675" y="517525"/>
            <a:ext cx="4610100" cy="2593975"/>
          </a:xfrm>
        </p:spPr>
      </p:sp>
      <p:sp>
        <p:nvSpPr>
          <p:cNvPr id="78851"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853378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2225675" y="517525"/>
            <a:ext cx="4610100" cy="2593975"/>
          </a:xfrm>
        </p:spPr>
      </p:sp>
      <p:sp>
        <p:nvSpPr>
          <p:cNvPr id="79875"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384515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2225675" y="517525"/>
            <a:ext cx="4610100" cy="2593975"/>
          </a:xfrm>
        </p:spPr>
      </p:sp>
      <p:sp>
        <p:nvSpPr>
          <p:cNvPr id="78851"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4277046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2225675" y="517525"/>
            <a:ext cx="4610100" cy="2593975"/>
          </a:xfrm>
        </p:spPr>
      </p:sp>
      <p:sp>
        <p:nvSpPr>
          <p:cNvPr id="79875"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149846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225675" y="517525"/>
            <a:ext cx="4610100" cy="2593975"/>
          </a:xfrm>
        </p:spPr>
      </p:sp>
      <p:sp>
        <p:nvSpPr>
          <p:cNvPr id="66563"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1478809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2225675" y="517525"/>
            <a:ext cx="4610100" cy="2593975"/>
          </a:xfrm>
        </p:spPr>
      </p:sp>
      <p:sp>
        <p:nvSpPr>
          <p:cNvPr id="67587"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675310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2225675" y="517525"/>
            <a:ext cx="4610100" cy="2593975"/>
          </a:xfrm>
        </p:spPr>
      </p:sp>
      <p:sp>
        <p:nvSpPr>
          <p:cNvPr id="58371"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18650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2225675" y="517525"/>
            <a:ext cx="4610100" cy="2593975"/>
          </a:xfrm>
        </p:spPr>
      </p:sp>
      <p:sp>
        <p:nvSpPr>
          <p:cNvPr id="63491"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1943026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2225675" y="517525"/>
            <a:ext cx="4610100" cy="2593975"/>
          </a:xfrm>
        </p:spPr>
      </p:sp>
      <p:sp>
        <p:nvSpPr>
          <p:cNvPr id="64515"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56558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2225675" y="517525"/>
            <a:ext cx="4610100" cy="2593975"/>
          </a:xfrm>
        </p:spPr>
      </p:sp>
      <p:sp>
        <p:nvSpPr>
          <p:cNvPr id="62467"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1254736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2225675" y="517525"/>
            <a:ext cx="4610100" cy="2593975"/>
          </a:xfrm>
        </p:spPr>
      </p:sp>
      <p:sp>
        <p:nvSpPr>
          <p:cNvPr id="65539"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350152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2225675" y="517525"/>
            <a:ext cx="4610100" cy="2593975"/>
          </a:xfrm>
        </p:spPr>
      </p:sp>
      <p:sp>
        <p:nvSpPr>
          <p:cNvPr id="65539"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696043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2225675" y="517525"/>
            <a:ext cx="4610100" cy="2593975"/>
          </a:xfrm>
        </p:spPr>
      </p:sp>
      <p:sp>
        <p:nvSpPr>
          <p:cNvPr id="65539"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3808213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2225675" y="517525"/>
            <a:ext cx="4610100" cy="2593975"/>
          </a:xfrm>
        </p:spPr>
      </p:sp>
      <p:sp>
        <p:nvSpPr>
          <p:cNvPr id="65539"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499533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487791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423244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799652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6" name="Shape 6"/>
          <p:cNvSpPr>
            <a:spLocks noGrp="1"/>
          </p:cNvSpPr>
          <p:nvPr>
            <p:ph type="title"/>
          </p:nvPr>
        </p:nvSpPr>
        <p:spPr>
          <a:xfrm>
            <a:off x="1190625" y="1151930"/>
            <a:ext cx="9810750" cy="2321719"/>
          </a:xfrm>
          <a:prstGeom prst="rect">
            <a:avLst/>
          </a:prstGeom>
        </p:spPr>
        <p:txBody>
          <a:bodyPr anchor="b"/>
          <a:lstStyle>
            <a:lvl1pPr>
              <a:defRPr sz="5625" b="0">
                <a:solidFill>
                  <a:srgbClr val="000000"/>
                </a:solidFill>
                <a:latin typeface="+mn-lt"/>
                <a:ea typeface="+mn-ea"/>
                <a:cs typeface="+mn-cs"/>
                <a:sym typeface="Helvetica Light"/>
              </a:defRPr>
            </a:lvl1pPr>
          </a:lstStyle>
          <a:p>
            <a:pPr lvl="0">
              <a:defRPr sz="1800"/>
            </a:pPr>
            <a:r>
              <a:rPr sz="5625"/>
              <a:t>Title Text</a:t>
            </a:r>
          </a:p>
        </p:txBody>
      </p:sp>
      <p:sp>
        <p:nvSpPr>
          <p:cNvPr id="7" name="Shape 7"/>
          <p:cNvSpPr>
            <a:spLocks noGrp="1"/>
          </p:cNvSpPr>
          <p:nvPr>
            <p:ph type="body" idx="1"/>
          </p:nvPr>
        </p:nvSpPr>
        <p:spPr>
          <a:xfrm>
            <a:off x="1190625" y="3536156"/>
            <a:ext cx="9810750"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pPr lvl="0">
              <a:defRPr sz="1800"/>
            </a:pPr>
            <a:r>
              <a:rPr sz="2250"/>
              <a:t>Body Level One</a:t>
            </a:r>
          </a:p>
          <a:p>
            <a:pPr lvl="1">
              <a:defRPr sz="1800"/>
            </a:pPr>
            <a:r>
              <a:rPr sz="2250"/>
              <a:t>Body Level Two</a:t>
            </a:r>
          </a:p>
          <a:p>
            <a:pPr lvl="2">
              <a:defRPr sz="1800"/>
            </a:pPr>
            <a:r>
              <a:rPr sz="2250"/>
              <a:t>Body Level Three</a:t>
            </a:r>
          </a:p>
          <a:p>
            <a:pPr lvl="3">
              <a:defRPr sz="1800"/>
            </a:pPr>
            <a:r>
              <a:rPr sz="2250"/>
              <a:t>Body Level Four</a:t>
            </a:r>
          </a:p>
          <a:p>
            <a:pPr lvl="4">
              <a:defRPr sz="1800"/>
            </a:pPr>
            <a:r>
              <a:rPr sz="2250"/>
              <a:t>Body Level Five</a:t>
            </a:r>
          </a:p>
        </p:txBody>
      </p:sp>
    </p:spTree>
    <p:extLst>
      <p:ext uri="{BB962C8B-B14F-4D97-AF65-F5344CB8AC3E}">
        <p14:creationId xmlns:p14="http://schemas.microsoft.com/office/powerpoint/2010/main" val="300443929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18286"/>
          </a:xfrm>
          <a:solidFill>
            <a:schemeClr val="accent2">
              <a:alpha val="51000"/>
            </a:schemeClr>
          </a:solidFill>
        </p:spPr>
        <p:txBody>
          <a:bodyPr/>
          <a:lstStyle/>
          <a:p>
            <a:r>
              <a:rPr lang="en-US" dirty="0"/>
              <a:t>Click to edit Master title style</a:t>
            </a:r>
          </a:p>
        </p:txBody>
      </p:sp>
      <p:sp>
        <p:nvSpPr>
          <p:cNvPr id="3" name="Content Placeholder 2"/>
          <p:cNvSpPr>
            <a:spLocks noGrp="1"/>
          </p:cNvSpPr>
          <p:nvPr>
            <p:ph idx="1"/>
          </p:nvPr>
        </p:nvSpPr>
        <p:spPr/>
        <p:txBody>
          <a:bodyPr/>
          <a:lstStyle>
            <a:lvl2pPr>
              <a:defRPr baseline="0">
                <a:solidFill>
                  <a:schemeClr val="accent3">
                    <a:lumMod val="75000"/>
                  </a:schemeClr>
                </a:solidFill>
                <a:latin typeface="Calibri" charset="0"/>
              </a:defRPr>
            </a:lvl2pPr>
            <a:lvl3pPr>
              <a:defRPr baseline="0">
                <a:solidFill>
                  <a:srgbClr val="002060"/>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A8F5BD7-90BA-2146-8F71-A3FF0872C14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796AE680-FEB8-CC41-AED8-5724E13BBC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60157C-06DC-C547-B30C-04C367763E61}"/>
              </a:ext>
            </a:extLst>
          </p:cNvPr>
          <p:cNvSpPr>
            <a:spLocks noGrp="1"/>
          </p:cNvSpPr>
          <p:nvPr>
            <p:ph type="sldNum" sz="quarter" idx="12"/>
          </p:nvPr>
        </p:nvSpPr>
        <p:spPr/>
        <p:txBody>
          <a:bodyPr/>
          <a:lstStyle/>
          <a:p>
            <a:fld id="{79825567-3CEF-414F-9B7D-82942F152A58}" type="slidenum">
              <a:rPr lang="en-US" smtClean="0"/>
              <a:t>‹#›</a:t>
            </a:fld>
            <a:endParaRPr lang="en-US" dirty="0"/>
          </a:p>
        </p:txBody>
      </p:sp>
    </p:spTree>
    <p:extLst>
      <p:ext uri="{BB962C8B-B14F-4D97-AF65-F5344CB8AC3E}">
        <p14:creationId xmlns:p14="http://schemas.microsoft.com/office/powerpoint/2010/main" val="13146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25567-3CEF-414F-9B7D-82942F152A58}" type="slidenum">
              <a:rPr lang="en-US" smtClean="0"/>
              <a:t>‹#›</a:t>
            </a:fld>
            <a:endParaRPr lang="en-US" dirty="0"/>
          </a:p>
        </p:txBody>
      </p:sp>
    </p:spTree>
    <p:extLst>
      <p:ext uri="{BB962C8B-B14F-4D97-AF65-F5344CB8AC3E}">
        <p14:creationId xmlns:p14="http://schemas.microsoft.com/office/powerpoint/2010/main" val="1908969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638330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73934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575338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396084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933394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987004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825567-3CEF-414F-9B7D-82942F152A58}" type="slidenum">
              <a:rPr lang="en-US" smtClean="0"/>
              <a:t>‹#›</a:t>
            </a:fld>
            <a:endParaRPr lang="en-US" dirty="0"/>
          </a:p>
        </p:txBody>
      </p:sp>
    </p:spTree>
    <p:extLst>
      <p:ext uri="{BB962C8B-B14F-4D97-AF65-F5344CB8AC3E}">
        <p14:creationId xmlns:p14="http://schemas.microsoft.com/office/powerpoint/2010/main" val="1995266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6.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6.emf"/><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7.emf"/><Relationship Id="rId9" Type="http://schemas.microsoft.com/office/2007/relationships/diagramDrawing" Target="../diagrams/drawing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w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dalogics.com/blog/symbolic-execution-with-klee"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p:cNvSpPr>
          <p:nvPr>
            <p:ph type="body" idx="1"/>
          </p:nvPr>
        </p:nvSpPr>
        <p:spPr>
          <a:xfrm>
            <a:off x="2416969" y="1603193"/>
            <a:ext cx="7358063" cy="1419193"/>
          </a:xfrm>
          <a:prstGeom prst="rect">
            <a:avLst/>
          </a:prstGeom>
        </p:spPr>
        <p:txBody>
          <a:bodyPr/>
          <a:lstStyle/>
          <a:p>
            <a:pPr defTabSz="184837">
              <a:defRPr sz="1800"/>
            </a:pPr>
            <a:r>
              <a:rPr sz="2215" dirty="0"/>
              <a:t>Ganesh Gopalakrishnan</a:t>
            </a:r>
          </a:p>
          <a:p>
            <a:pPr defTabSz="184837">
              <a:defRPr sz="1800"/>
            </a:pPr>
            <a:r>
              <a:rPr sz="2215" dirty="0"/>
              <a:t>School of Computing</a:t>
            </a:r>
          </a:p>
          <a:p>
            <a:pPr defTabSz="184837">
              <a:defRPr sz="1800"/>
            </a:pPr>
            <a:r>
              <a:rPr sz="2215" dirty="0"/>
              <a:t>University of Utah</a:t>
            </a:r>
          </a:p>
          <a:p>
            <a:pPr defTabSz="184837">
              <a:defRPr sz="1800"/>
            </a:pPr>
            <a:r>
              <a:rPr sz="2215" b="1" dirty="0">
                <a:solidFill>
                  <a:srgbClr val="FF0000"/>
                </a:solidFill>
              </a:rPr>
              <a:t>Salt Lake City</a:t>
            </a:r>
            <a:r>
              <a:rPr sz="2215" dirty="0"/>
              <a:t>, UT 84112</a:t>
            </a:r>
          </a:p>
        </p:txBody>
      </p:sp>
      <p:pic>
        <p:nvPicPr>
          <p:cNvPr id="43" name="pasted-image.pdf"/>
          <p:cNvPicPr/>
          <p:nvPr/>
        </p:nvPicPr>
        <p:blipFill>
          <a:blip r:embed="rId2"/>
          <a:stretch>
            <a:fillRect/>
          </a:stretch>
        </p:blipFill>
        <p:spPr>
          <a:xfrm>
            <a:off x="5104805" y="4580930"/>
            <a:ext cx="1982391" cy="401836"/>
          </a:xfrm>
          <a:prstGeom prst="rect">
            <a:avLst/>
          </a:prstGeom>
          <a:ln w="12700">
            <a:miter lim="400000"/>
          </a:ln>
        </p:spPr>
      </p:pic>
      <p:sp>
        <p:nvSpPr>
          <p:cNvPr id="8" name="Title 1">
            <a:extLst>
              <a:ext uri="{FF2B5EF4-FFF2-40B4-BE49-F238E27FC236}">
                <a16:creationId xmlns:a16="http://schemas.microsoft.com/office/drawing/2014/main" id="{B10947D2-A3D0-5D4F-99D0-B7CD042AD84F}"/>
              </a:ext>
            </a:extLst>
          </p:cNvPr>
          <p:cNvSpPr>
            <a:spLocks noGrp="1"/>
          </p:cNvSpPr>
          <p:nvPr>
            <p:ph type="title"/>
          </p:nvPr>
        </p:nvSpPr>
        <p:spPr>
          <a:xfrm>
            <a:off x="838200" y="496232"/>
            <a:ext cx="10515600" cy="659468"/>
          </a:xfrm>
          <a:solidFill>
            <a:schemeClr val="accent2">
              <a:lumMod val="40000"/>
              <a:lumOff val="60000"/>
              <a:alpha val="98824"/>
            </a:schemeClr>
          </a:solidFill>
        </p:spPr>
        <p:txBody>
          <a:bodyPr>
            <a:normAutofit fontScale="90000"/>
          </a:bodyPr>
          <a:lstStyle/>
          <a:p>
            <a:pPr algn="ctr"/>
            <a:r>
              <a:rPr lang="en-US" sz="3600" dirty="0"/>
              <a:t>CS 5/6110, Software Correctness Analysis, Spring 2023</a:t>
            </a:r>
            <a:endParaRPr lang="en-US" dirty="0"/>
          </a:p>
        </p:txBody>
      </p:sp>
    </p:spTree>
    <p:extLst>
      <p:ext uri="{BB962C8B-B14F-4D97-AF65-F5344CB8AC3E}">
        <p14:creationId xmlns:p14="http://schemas.microsoft.com/office/powerpoint/2010/main" val="2411327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Publication on KLEE for enhancing its coverage</a:t>
            </a:r>
          </a:p>
        </p:txBody>
      </p:sp>
      <p:sp>
        <p:nvSpPr>
          <p:cNvPr id="3" name="TextBox 2">
            <a:extLst>
              <a:ext uri="{FF2B5EF4-FFF2-40B4-BE49-F238E27FC236}">
                <a16:creationId xmlns:a16="http://schemas.microsoft.com/office/drawing/2014/main" id="{3C94F30F-FF39-4F43-A0A6-BD08D0AB1CBF}"/>
              </a:ext>
            </a:extLst>
          </p:cNvPr>
          <p:cNvSpPr txBox="1"/>
          <p:nvPr/>
        </p:nvSpPr>
        <p:spPr>
          <a:xfrm>
            <a:off x="838200" y="1123950"/>
            <a:ext cx="4125938" cy="369332"/>
          </a:xfrm>
          <a:prstGeom prst="rect">
            <a:avLst/>
          </a:prstGeom>
          <a:noFill/>
        </p:spPr>
        <p:txBody>
          <a:bodyPr wrap="none" rtlCol="0">
            <a:spAutoFit/>
          </a:bodyPr>
          <a:lstStyle/>
          <a:p>
            <a:r>
              <a:rPr lang="en-US" dirty="0"/>
              <a:t>https://</a:t>
            </a:r>
            <a:r>
              <a:rPr lang="en-US" dirty="0" err="1"/>
              <a:t>arxiv.org</a:t>
            </a:r>
            <a:r>
              <a:rPr lang="en-US" dirty="0"/>
              <a:t>/pdf/2211.14592.pdf</a:t>
            </a:r>
          </a:p>
        </p:txBody>
      </p:sp>
      <p:pic>
        <p:nvPicPr>
          <p:cNvPr id="5" name="Picture 4" descr="Text&#10;&#10;Description automatically generated">
            <a:extLst>
              <a:ext uri="{FF2B5EF4-FFF2-40B4-BE49-F238E27FC236}">
                <a16:creationId xmlns:a16="http://schemas.microsoft.com/office/drawing/2014/main" id="{DC318D40-CA58-2A48-A849-265A36939269}"/>
              </a:ext>
            </a:extLst>
          </p:cNvPr>
          <p:cNvPicPr>
            <a:picLocks noChangeAspect="1"/>
          </p:cNvPicPr>
          <p:nvPr/>
        </p:nvPicPr>
        <p:blipFill>
          <a:blip r:embed="rId2"/>
          <a:stretch>
            <a:fillRect/>
          </a:stretch>
        </p:blipFill>
        <p:spPr>
          <a:xfrm>
            <a:off x="1545248" y="1633820"/>
            <a:ext cx="9582150" cy="4953791"/>
          </a:xfrm>
          <a:prstGeom prst="rect">
            <a:avLst/>
          </a:prstGeom>
        </p:spPr>
      </p:pic>
    </p:spTree>
    <p:extLst>
      <p:ext uri="{BB962C8B-B14F-4D97-AF65-F5344CB8AC3E}">
        <p14:creationId xmlns:p14="http://schemas.microsoft.com/office/powerpoint/2010/main" val="2385090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Publication on KLEE for enhancing its coverage</a:t>
            </a:r>
          </a:p>
        </p:txBody>
      </p:sp>
      <p:sp>
        <p:nvSpPr>
          <p:cNvPr id="3" name="TextBox 2">
            <a:extLst>
              <a:ext uri="{FF2B5EF4-FFF2-40B4-BE49-F238E27FC236}">
                <a16:creationId xmlns:a16="http://schemas.microsoft.com/office/drawing/2014/main" id="{3C94F30F-FF39-4F43-A0A6-BD08D0AB1CBF}"/>
              </a:ext>
            </a:extLst>
          </p:cNvPr>
          <p:cNvSpPr txBox="1"/>
          <p:nvPr/>
        </p:nvSpPr>
        <p:spPr>
          <a:xfrm>
            <a:off x="838200" y="1123950"/>
            <a:ext cx="4125938" cy="369332"/>
          </a:xfrm>
          <a:prstGeom prst="rect">
            <a:avLst/>
          </a:prstGeom>
          <a:noFill/>
        </p:spPr>
        <p:txBody>
          <a:bodyPr wrap="none" rtlCol="0">
            <a:spAutoFit/>
          </a:bodyPr>
          <a:lstStyle/>
          <a:p>
            <a:r>
              <a:rPr lang="en-US" dirty="0"/>
              <a:t>https://</a:t>
            </a:r>
            <a:r>
              <a:rPr lang="en-US" dirty="0" err="1"/>
              <a:t>arxiv.org</a:t>
            </a:r>
            <a:r>
              <a:rPr lang="en-US" dirty="0"/>
              <a:t>/pdf/2211.14592.pdf</a:t>
            </a:r>
          </a:p>
        </p:txBody>
      </p:sp>
      <p:pic>
        <p:nvPicPr>
          <p:cNvPr id="5" name="Picture 4" descr="Text&#10;&#10;Description automatically generated">
            <a:extLst>
              <a:ext uri="{FF2B5EF4-FFF2-40B4-BE49-F238E27FC236}">
                <a16:creationId xmlns:a16="http://schemas.microsoft.com/office/drawing/2014/main" id="{580DF1BE-2C62-4041-B3D9-39086C0C4664}"/>
              </a:ext>
            </a:extLst>
          </p:cNvPr>
          <p:cNvPicPr>
            <a:picLocks noChangeAspect="1"/>
          </p:cNvPicPr>
          <p:nvPr/>
        </p:nvPicPr>
        <p:blipFill>
          <a:blip r:embed="rId2"/>
          <a:stretch>
            <a:fillRect/>
          </a:stretch>
        </p:blipFill>
        <p:spPr>
          <a:xfrm>
            <a:off x="1219200" y="2329550"/>
            <a:ext cx="9296400" cy="3248975"/>
          </a:xfrm>
          <a:prstGeom prst="rect">
            <a:avLst/>
          </a:prstGeom>
        </p:spPr>
      </p:pic>
    </p:spTree>
    <p:extLst>
      <p:ext uri="{BB962C8B-B14F-4D97-AF65-F5344CB8AC3E}">
        <p14:creationId xmlns:p14="http://schemas.microsoft.com/office/powerpoint/2010/main" val="2558055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a:bodyPr>
          <a:lstStyle/>
          <a:p>
            <a:r>
              <a:rPr lang="en-US" sz="1400" dirty="0">
                <a:solidFill>
                  <a:srgbClr val="0432FF"/>
                </a:solidFill>
              </a:rPr>
              <a:t>Demo-1 : a hard-to-test program under conventional testing and then KLEE</a:t>
            </a:r>
          </a:p>
        </p:txBody>
      </p:sp>
      <p:pic>
        <p:nvPicPr>
          <p:cNvPr id="7" name="Picture 6" descr="Text&#10;&#10;Description automatically generated">
            <a:extLst>
              <a:ext uri="{FF2B5EF4-FFF2-40B4-BE49-F238E27FC236}">
                <a16:creationId xmlns:a16="http://schemas.microsoft.com/office/drawing/2014/main" id="{9F1E0B59-1B93-2F46-8BC6-22EDE2B26E6F}"/>
              </a:ext>
            </a:extLst>
          </p:cNvPr>
          <p:cNvPicPr>
            <a:picLocks noChangeAspect="1"/>
          </p:cNvPicPr>
          <p:nvPr/>
        </p:nvPicPr>
        <p:blipFill>
          <a:blip r:embed="rId2"/>
          <a:stretch>
            <a:fillRect/>
          </a:stretch>
        </p:blipFill>
        <p:spPr>
          <a:xfrm>
            <a:off x="921945" y="44726"/>
            <a:ext cx="3953933" cy="6768548"/>
          </a:xfrm>
          <a:prstGeom prst="rect">
            <a:avLst/>
          </a:prstGeom>
        </p:spPr>
      </p:pic>
      <p:pic>
        <p:nvPicPr>
          <p:cNvPr id="8" name="Picture 7" descr="Text&#10;&#10;Description automatically generated">
            <a:extLst>
              <a:ext uri="{FF2B5EF4-FFF2-40B4-BE49-F238E27FC236}">
                <a16:creationId xmlns:a16="http://schemas.microsoft.com/office/drawing/2014/main" id="{00C957A4-904E-3648-9DE1-A4FB6ABA889A}"/>
              </a:ext>
            </a:extLst>
          </p:cNvPr>
          <p:cNvPicPr>
            <a:picLocks noChangeAspect="1"/>
          </p:cNvPicPr>
          <p:nvPr/>
        </p:nvPicPr>
        <p:blipFill>
          <a:blip r:embed="rId3"/>
          <a:stretch>
            <a:fillRect/>
          </a:stretch>
        </p:blipFill>
        <p:spPr>
          <a:xfrm>
            <a:off x="4875878" y="418434"/>
            <a:ext cx="7225751" cy="2427549"/>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95397682-0023-1346-9613-40F99F3127AD}"/>
              </a:ext>
            </a:extLst>
          </p:cNvPr>
          <p:cNvPicPr>
            <a:picLocks noChangeAspect="1"/>
          </p:cNvPicPr>
          <p:nvPr/>
        </p:nvPicPr>
        <p:blipFill>
          <a:blip r:embed="rId4"/>
          <a:stretch>
            <a:fillRect/>
          </a:stretch>
        </p:blipFill>
        <p:spPr>
          <a:xfrm>
            <a:off x="6399851" y="2776300"/>
            <a:ext cx="4177803" cy="4012017"/>
          </a:xfrm>
          <a:prstGeom prst="rect">
            <a:avLst/>
          </a:prstGeom>
        </p:spPr>
      </p:pic>
    </p:spTree>
    <p:extLst>
      <p:ext uri="{BB962C8B-B14F-4D97-AF65-F5344CB8AC3E}">
        <p14:creationId xmlns:p14="http://schemas.microsoft.com/office/powerpoint/2010/main" val="2320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a:bodyPr>
          <a:lstStyle/>
          <a:p>
            <a:r>
              <a:rPr lang="en-US" sz="1400" dirty="0">
                <a:solidFill>
                  <a:srgbClr val="0432FF"/>
                </a:solidFill>
              </a:rPr>
              <a:t>Demo-1 : a hard-to-test program under conventional testing and then KLEE</a:t>
            </a:r>
          </a:p>
        </p:txBody>
      </p:sp>
      <p:pic>
        <p:nvPicPr>
          <p:cNvPr id="7" name="Picture 6" descr="Text&#10;&#10;Description automatically generated">
            <a:extLst>
              <a:ext uri="{FF2B5EF4-FFF2-40B4-BE49-F238E27FC236}">
                <a16:creationId xmlns:a16="http://schemas.microsoft.com/office/drawing/2014/main" id="{9F1E0B59-1B93-2F46-8BC6-22EDE2B26E6F}"/>
              </a:ext>
            </a:extLst>
          </p:cNvPr>
          <p:cNvPicPr>
            <a:picLocks noChangeAspect="1"/>
          </p:cNvPicPr>
          <p:nvPr/>
        </p:nvPicPr>
        <p:blipFill>
          <a:blip r:embed="rId2"/>
          <a:stretch>
            <a:fillRect/>
          </a:stretch>
        </p:blipFill>
        <p:spPr>
          <a:xfrm>
            <a:off x="921945" y="44726"/>
            <a:ext cx="3953933" cy="6768548"/>
          </a:xfrm>
          <a:prstGeom prst="rect">
            <a:avLst/>
          </a:prstGeom>
        </p:spPr>
      </p:pic>
      <p:pic>
        <p:nvPicPr>
          <p:cNvPr id="6" name="Picture 5" descr="Text, letter&#10;&#10;Description automatically generated">
            <a:extLst>
              <a:ext uri="{FF2B5EF4-FFF2-40B4-BE49-F238E27FC236}">
                <a16:creationId xmlns:a16="http://schemas.microsoft.com/office/drawing/2014/main" id="{8256FA5E-B5D4-6442-96E9-E31B80EA2FAB}"/>
              </a:ext>
            </a:extLst>
          </p:cNvPr>
          <p:cNvPicPr>
            <a:picLocks noChangeAspect="1"/>
          </p:cNvPicPr>
          <p:nvPr/>
        </p:nvPicPr>
        <p:blipFill>
          <a:blip r:embed="rId3"/>
          <a:stretch>
            <a:fillRect/>
          </a:stretch>
        </p:blipFill>
        <p:spPr>
          <a:xfrm>
            <a:off x="4992638" y="44726"/>
            <a:ext cx="7108991" cy="4032250"/>
          </a:xfrm>
          <a:prstGeom prst="rect">
            <a:avLst/>
          </a:prstGeom>
        </p:spPr>
      </p:pic>
    </p:spTree>
    <p:extLst>
      <p:ext uri="{BB962C8B-B14F-4D97-AF65-F5344CB8AC3E}">
        <p14:creationId xmlns:p14="http://schemas.microsoft.com/office/powerpoint/2010/main" val="2837214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a:bodyPr>
          <a:lstStyle/>
          <a:p>
            <a:r>
              <a:rPr lang="en-US" sz="1400" dirty="0">
                <a:solidFill>
                  <a:srgbClr val="0432FF"/>
                </a:solidFill>
              </a:rPr>
              <a:t>Demo-1 : a hard-to-test program under conventional testing and then KLEE</a:t>
            </a:r>
          </a:p>
        </p:txBody>
      </p:sp>
      <p:pic>
        <p:nvPicPr>
          <p:cNvPr id="7" name="Picture 6" descr="Text&#10;&#10;Description automatically generated">
            <a:extLst>
              <a:ext uri="{FF2B5EF4-FFF2-40B4-BE49-F238E27FC236}">
                <a16:creationId xmlns:a16="http://schemas.microsoft.com/office/drawing/2014/main" id="{9F1E0B59-1B93-2F46-8BC6-22EDE2B26E6F}"/>
              </a:ext>
            </a:extLst>
          </p:cNvPr>
          <p:cNvPicPr>
            <a:picLocks noChangeAspect="1"/>
          </p:cNvPicPr>
          <p:nvPr/>
        </p:nvPicPr>
        <p:blipFill>
          <a:blip r:embed="rId2"/>
          <a:stretch>
            <a:fillRect/>
          </a:stretch>
        </p:blipFill>
        <p:spPr>
          <a:xfrm>
            <a:off x="921945" y="44726"/>
            <a:ext cx="3953933" cy="6768548"/>
          </a:xfrm>
          <a:prstGeom prst="rect">
            <a:avLst/>
          </a:prstGeom>
        </p:spPr>
      </p:pic>
      <p:pic>
        <p:nvPicPr>
          <p:cNvPr id="5" name="Picture 4" descr="Text&#10;&#10;Description automatically generated">
            <a:extLst>
              <a:ext uri="{FF2B5EF4-FFF2-40B4-BE49-F238E27FC236}">
                <a16:creationId xmlns:a16="http://schemas.microsoft.com/office/drawing/2014/main" id="{B0E3CB14-4378-E14D-82AA-1F005CD784A4}"/>
              </a:ext>
            </a:extLst>
          </p:cNvPr>
          <p:cNvPicPr>
            <a:picLocks noChangeAspect="1"/>
          </p:cNvPicPr>
          <p:nvPr/>
        </p:nvPicPr>
        <p:blipFill>
          <a:blip r:embed="rId3"/>
          <a:stretch>
            <a:fillRect/>
          </a:stretch>
        </p:blipFill>
        <p:spPr>
          <a:xfrm>
            <a:off x="5159423" y="0"/>
            <a:ext cx="6110632" cy="4933950"/>
          </a:xfrm>
          <a:prstGeom prst="rect">
            <a:avLst/>
          </a:prstGeom>
        </p:spPr>
      </p:pic>
    </p:spTree>
    <p:extLst>
      <p:ext uri="{BB962C8B-B14F-4D97-AF65-F5344CB8AC3E}">
        <p14:creationId xmlns:p14="http://schemas.microsoft.com/office/powerpoint/2010/main" val="2496917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a:bodyPr>
          <a:lstStyle/>
          <a:p>
            <a:r>
              <a:rPr lang="en-US" sz="1400" dirty="0">
                <a:solidFill>
                  <a:srgbClr val="0432FF"/>
                </a:solidFill>
              </a:rPr>
              <a:t>Demo-1 : a hard-to-test program under conventional testing and then KLEE</a:t>
            </a:r>
          </a:p>
        </p:txBody>
      </p:sp>
      <p:pic>
        <p:nvPicPr>
          <p:cNvPr id="7" name="Picture 6" descr="Text&#10;&#10;Description automatically generated">
            <a:extLst>
              <a:ext uri="{FF2B5EF4-FFF2-40B4-BE49-F238E27FC236}">
                <a16:creationId xmlns:a16="http://schemas.microsoft.com/office/drawing/2014/main" id="{9F1E0B59-1B93-2F46-8BC6-22EDE2B26E6F}"/>
              </a:ext>
            </a:extLst>
          </p:cNvPr>
          <p:cNvPicPr>
            <a:picLocks noChangeAspect="1"/>
          </p:cNvPicPr>
          <p:nvPr/>
        </p:nvPicPr>
        <p:blipFill>
          <a:blip r:embed="rId2"/>
          <a:stretch>
            <a:fillRect/>
          </a:stretch>
        </p:blipFill>
        <p:spPr>
          <a:xfrm>
            <a:off x="921945" y="44726"/>
            <a:ext cx="3953933" cy="6768548"/>
          </a:xfrm>
          <a:prstGeom prst="rect">
            <a:avLst/>
          </a:prstGeom>
        </p:spPr>
      </p:pic>
      <p:pic>
        <p:nvPicPr>
          <p:cNvPr id="4" name="Picture 3">
            <a:extLst>
              <a:ext uri="{FF2B5EF4-FFF2-40B4-BE49-F238E27FC236}">
                <a16:creationId xmlns:a16="http://schemas.microsoft.com/office/drawing/2014/main" id="{3BBC0C93-3548-4745-ACDE-6822D45E6423}"/>
              </a:ext>
            </a:extLst>
          </p:cNvPr>
          <p:cNvPicPr>
            <a:picLocks noChangeAspect="1"/>
          </p:cNvPicPr>
          <p:nvPr/>
        </p:nvPicPr>
        <p:blipFill>
          <a:blip r:embed="rId3"/>
          <a:stretch>
            <a:fillRect/>
          </a:stretch>
        </p:blipFill>
        <p:spPr>
          <a:xfrm>
            <a:off x="5688402" y="44726"/>
            <a:ext cx="6174406" cy="5467350"/>
          </a:xfrm>
          <a:prstGeom prst="rect">
            <a:avLst/>
          </a:prstGeom>
        </p:spPr>
      </p:pic>
    </p:spTree>
    <p:extLst>
      <p:ext uri="{BB962C8B-B14F-4D97-AF65-F5344CB8AC3E}">
        <p14:creationId xmlns:p14="http://schemas.microsoft.com/office/powerpoint/2010/main" val="2540907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a:bodyPr>
          <a:lstStyle/>
          <a:p>
            <a:r>
              <a:rPr lang="en-US" sz="1400" dirty="0">
                <a:solidFill>
                  <a:srgbClr val="0432FF"/>
                </a:solidFill>
              </a:rPr>
              <a:t>Demo-1 : a hard-to-test program under conventional testing and then KLEE</a:t>
            </a:r>
          </a:p>
        </p:txBody>
      </p:sp>
      <p:pic>
        <p:nvPicPr>
          <p:cNvPr id="7" name="Picture 6" descr="Text&#10;&#10;Description automatically generated">
            <a:extLst>
              <a:ext uri="{FF2B5EF4-FFF2-40B4-BE49-F238E27FC236}">
                <a16:creationId xmlns:a16="http://schemas.microsoft.com/office/drawing/2014/main" id="{9F1E0B59-1B93-2F46-8BC6-22EDE2B26E6F}"/>
              </a:ext>
            </a:extLst>
          </p:cNvPr>
          <p:cNvPicPr>
            <a:picLocks noChangeAspect="1"/>
          </p:cNvPicPr>
          <p:nvPr/>
        </p:nvPicPr>
        <p:blipFill>
          <a:blip r:embed="rId2"/>
          <a:stretch>
            <a:fillRect/>
          </a:stretch>
        </p:blipFill>
        <p:spPr>
          <a:xfrm>
            <a:off x="921945" y="44726"/>
            <a:ext cx="3953933" cy="6768548"/>
          </a:xfrm>
          <a:prstGeom prst="rect">
            <a:avLst/>
          </a:prstGeom>
        </p:spPr>
      </p:pic>
      <p:pic>
        <p:nvPicPr>
          <p:cNvPr id="4" name="Picture 3" descr="Text, letter&#10;&#10;Description automatically generated">
            <a:extLst>
              <a:ext uri="{FF2B5EF4-FFF2-40B4-BE49-F238E27FC236}">
                <a16:creationId xmlns:a16="http://schemas.microsoft.com/office/drawing/2014/main" id="{64C6AE7E-8EEF-6E43-82C1-F6E615A107FB}"/>
              </a:ext>
            </a:extLst>
          </p:cNvPr>
          <p:cNvPicPr>
            <a:picLocks noChangeAspect="1"/>
          </p:cNvPicPr>
          <p:nvPr/>
        </p:nvPicPr>
        <p:blipFill>
          <a:blip r:embed="rId3"/>
          <a:stretch>
            <a:fillRect/>
          </a:stretch>
        </p:blipFill>
        <p:spPr>
          <a:xfrm>
            <a:off x="5037970" y="785191"/>
            <a:ext cx="7063659" cy="4565650"/>
          </a:xfrm>
          <a:prstGeom prst="rect">
            <a:avLst/>
          </a:prstGeom>
        </p:spPr>
      </p:pic>
    </p:spTree>
    <p:extLst>
      <p:ext uri="{BB962C8B-B14F-4D97-AF65-F5344CB8AC3E}">
        <p14:creationId xmlns:p14="http://schemas.microsoft.com/office/powerpoint/2010/main" val="1594985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a:bodyPr>
          <a:lstStyle/>
          <a:p>
            <a:r>
              <a:rPr lang="en-US" sz="1400" dirty="0">
                <a:solidFill>
                  <a:srgbClr val="0432FF"/>
                </a:solidFill>
              </a:rPr>
              <a:t>Enter</a:t>
            </a:r>
            <a:br>
              <a:rPr lang="en-US" sz="1400" dirty="0">
                <a:solidFill>
                  <a:srgbClr val="0432FF"/>
                </a:solidFill>
              </a:rPr>
            </a:br>
            <a:br>
              <a:rPr lang="en-US" sz="1400" dirty="0">
                <a:solidFill>
                  <a:srgbClr val="0432FF"/>
                </a:solidFill>
              </a:rPr>
            </a:br>
            <a:r>
              <a:rPr lang="en-US" sz="1400" dirty="0">
                <a:solidFill>
                  <a:srgbClr val="0432FF"/>
                </a:solidFill>
              </a:rPr>
              <a:t>KLEE !!</a:t>
            </a:r>
          </a:p>
        </p:txBody>
      </p:sp>
      <p:pic>
        <p:nvPicPr>
          <p:cNvPr id="7" name="Picture 6" descr="Text&#10;&#10;Description automatically generated">
            <a:extLst>
              <a:ext uri="{FF2B5EF4-FFF2-40B4-BE49-F238E27FC236}">
                <a16:creationId xmlns:a16="http://schemas.microsoft.com/office/drawing/2014/main" id="{9F1E0B59-1B93-2F46-8BC6-22EDE2B26E6F}"/>
              </a:ext>
            </a:extLst>
          </p:cNvPr>
          <p:cNvPicPr>
            <a:picLocks noChangeAspect="1"/>
          </p:cNvPicPr>
          <p:nvPr/>
        </p:nvPicPr>
        <p:blipFill>
          <a:blip r:embed="rId2"/>
          <a:stretch>
            <a:fillRect/>
          </a:stretch>
        </p:blipFill>
        <p:spPr>
          <a:xfrm>
            <a:off x="921946" y="44726"/>
            <a:ext cx="2784010" cy="4765813"/>
          </a:xfrm>
          <a:prstGeom prst="rect">
            <a:avLst/>
          </a:prstGeom>
        </p:spPr>
      </p:pic>
      <p:pic>
        <p:nvPicPr>
          <p:cNvPr id="5" name="Picture 4" descr="Text&#10;&#10;Description automatically generated">
            <a:extLst>
              <a:ext uri="{FF2B5EF4-FFF2-40B4-BE49-F238E27FC236}">
                <a16:creationId xmlns:a16="http://schemas.microsoft.com/office/drawing/2014/main" id="{84E45EF2-2FD1-944C-B809-A74E87FECE72}"/>
              </a:ext>
            </a:extLst>
          </p:cNvPr>
          <p:cNvPicPr>
            <a:picLocks noChangeAspect="1"/>
          </p:cNvPicPr>
          <p:nvPr/>
        </p:nvPicPr>
        <p:blipFill>
          <a:blip r:embed="rId3"/>
          <a:stretch>
            <a:fillRect/>
          </a:stretch>
        </p:blipFill>
        <p:spPr>
          <a:xfrm>
            <a:off x="3868574" y="70402"/>
            <a:ext cx="8233055" cy="6717196"/>
          </a:xfrm>
          <a:prstGeom prst="rect">
            <a:avLst/>
          </a:prstGeom>
        </p:spPr>
      </p:pic>
    </p:spTree>
    <p:extLst>
      <p:ext uri="{BB962C8B-B14F-4D97-AF65-F5344CB8AC3E}">
        <p14:creationId xmlns:p14="http://schemas.microsoft.com/office/powerpoint/2010/main" val="4247063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a:bodyPr>
          <a:lstStyle/>
          <a:p>
            <a:r>
              <a:rPr lang="en-US" sz="1400" dirty="0">
                <a:solidFill>
                  <a:srgbClr val="0432FF"/>
                </a:solidFill>
              </a:rPr>
              <a:t>Enter</a:t>
            </a:r>
            <a:br>
              <a:rPr lang="en-US" sz="1400" dirty="0">
                <a:solidFill>
                  <a:srgbClr val="0432FF"/>
                </a:solidFill>
              </a:rPr>
            </a:br>
            <a:br>
              <a:rPr lang="en-US" sz="1400" dirty="0">
                <a:solidFill>
                  <a:srgbClr val="0432FF"/>
                </a:solidFill>
              </a:rPr>
            </a:br>
            <a:r>
              <a:rPr lang="en-US" sz="1400" dirty="0">
                <a:solidFill>
                  <a:srgbClr val="0432FF"/>
                </a:solidFill>
              </a:rPr>
              <a:t>KLEE !!</a:t>
            </a:r>
          </a:p>
        </p:txBody>
      </p:sp>
      <p:pic>
        <p:nvPicPr>
          <p:cNvPr id="7" name="Picture 6" descr="Text&#10;&#10;Description automatically generated">
            <a:extLst>
              <a:ext uri="{FF2B5EF4-FFF2-40B4-BE49-F238E27FC236}">
                <a16:creationId xmlns:a16="http://schemas.microsoft.com/office/drawing/2014/main" id="{9F1E0B59-1B93-2F46-8BC6-22EDE2B26E6F}"/>
              </a:ext>
            </a:extLst>
          </p:cNvPr>
          <p:cNvPicPr>
            <a:picLocks noChangeAspect="1"/>
          </p:cNvPicPr>
          <p:nvPr/>
        </p:nvPicPr>
        <p:blipFill>
          <a:blip r:embed="rId2"/>
          <a:stretch>
            <a:fillRect/>
          </a:stretch>
        </p:blipFill>
        <p:spPr>
          <a:xfrm>
            <a:off x="921946" y="44726"/>
            <a:ext cx="2784010" cy="4765813"/>
          </a:xfrm>
          <a:prstGeom prst="rect">
            <a:avLst/>
          </a:prstGeom>
        </p:spPr>
      </p:pic>
      <p:pic>
        <p:nvPicPr>
          <p:cNvPr id="4" name="Picture 3" descr="Text&#10;&#10;Description automatically generated">
            <a:extLst>
              <a:ext uri="{FF2B5EF4-FFF2-40B4-BE49-F238E27FC236}">
                <a16:creationId xmlns:a16="http://schemas.microsoft.com/office/drawing/2014/main" id="{6CA133B4-AA16-6F4A-ADBC-25D04F3323DA}"/>
              </a:ext>
            </a:extLst>
          </p:cNvPr>
          <p:cNvPicPr>
            <a:picLocks noChangeAspect="1"/>
          </p:cNvPicPr>
          <p:nvPr/>
        </p:nvPicPr>
        <p:blipFill>
          <a:blip r:embed="rId3"/>
          <a:stretch>
            <a:fillRect/>
          </a:stretch>
        </p:blipFill>
        <p:spPr>
          <a:xfrm>
            <a:off x="0" y="4924972"/>
            <a:ext cx="12192000" cy="1642446"/>
          </a:xfrm>
          <a:prstGeom prst="rect">
            <a:avLst/>
          </a:prstGeom>
        </p:spPr>
      </p:pic>
    </p:spTree>
    <p:extLst>
      <p:ext uri="{BB962C8B-B14F-4D97-AF65-F5344CB8AC3E}">
        <p14:creationId xmlns:p14="http://schemas.microsoft.com/office/powerpoint/2010/main" val="1674121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a:bodyPr>
          <a:lstStyle/>
          <a:p>
            <a:r>
              <a:rPr lang="en-US" sz="1400" dirty="0">
                <a:solidFill>
                  <a:srgbClr val="0432FF"/>
                </a:solidFill>
              </a:rPr>
              <a:t>Demo-2 Binary Search</a:t>
            </a:r>
            <a:br>
              <a:rPr lang="en-US" sz="1400" dirty="0">
                <a:solidFill>
                  <a:srgbClr val="0432FF"/>
                </a:solidFill>
              </a:rPr>
            </a:br>
            <a:br>
              <a:rPr lang="en-US" sz="1400" dirty="0">
                <a:solidFill>
                  <a:srgbClr val="0432FF"/>
                </a:solidFill>
              </a:rPr>
            </a:br>
            <a:r>
              <a:rPr lang="en-US" sz="1400" dirty="0">
                <a:solidFill>
                  <a:srgbClr val="0432FF"/>
                </a:solidFill>
              </a:rPr>
              <a:t>Looks OK?</a:t>
            </a:r>
            <a:br>
              <a:rPr lang="en-US" sz="1400" dirty="0">
                <a:solidFill>
                  <a:srgbClr val="0432FF"/>
                </a:solidFill>
              </a:rPr>
            </a:br>
            <a:br>
              <a:rPr lang="en-US" sz="1400" dirty="0">
                <a:solidFill>
                  <a:srgbClr val="0432FF"/>
                </a:solidFill>
              </a:rPr>
            </a:br>
            <a:r>
              <a:rPr lang="en-US" sz="1400" dirty="0">
                <a:solidFill>
                  <a:srgbClr val="0432FF"/>
                </a:solidFill>
              </a:rPr>
              <a:t>Ship it?!</a:t>
            </a:r>
          </a:p>
        </p:txBody>
      </p:sp>
      <p:pic>
        <p:nvPicPr>
          <p:cNvPr id="4" name="Picture 3" descr="Text&#10;&#10;Description automatically generated">
            <a:extLst>
              <a:ext uri="{FF2B5EF4-FFF2-40B4-BE49-F238E27FC236}">
                <a16:creationId xmlns:a16="http://schemas.microsoft.com/office/drawing/2014/main" id="{5DE39018-95D6-C44F-9414-850C93C66BB5}"/>
              </a:ext>
            </a:extLst>
          </p:cNvPr>
          <p:cNvPicPr>
            <a:picLocks noChangeAspect="1"/>
          </p:cNvPicPr>
          <p:nvPr/>
        </p:nvPicPr>
        <p:blipFill>
          <a:blip r:embed="rId2"/>
          <a:stretch>
            <a:fillRect/>
          </a:stretch>
        </p:blipFill>
        <p:spPr>
          <a:xfrm>
            <a:off x="1241087" y="59820"/>
            <a:ext cx="5412780" cy="6738359"/>
          </a:xfrm>
          <a:prstGeom prst="rect">
            <a:avLst/>
          </a:prstGeom>
        </p:spPr>
      </p:pic>
      <p:pic>
        <p:nvPicPr>
          <p:cNvPr id="6" name="Picture 5" descr="Text&#10;&#10;Description automatically generated">
            <a:extLst>
              <a:ext uri="{FF2B5EF4-FFF2-40B4-BE49-F238E27FC236}">
                <a16:creationId xmlns:a16="http://schemas.microsoft.com/office/drawing/2014/main" id="{3550F96C-1557-3048-AD16-CAB12CCF75E4}"/>
              </a:ext>
            </a:extLst>
          </p:cNvPr>
          <p:cNvPicPr>
            <a:picLocks noChangeAspect="1"/>
          </p:cNvPicPr>
          <p:nvPr/>
        </p:nvPicPr>
        <p:blipFill>
          <a:blip r:embed="rId3"/>
          <a:stretch>
            <a:fillRect/>
          </a:stretch>
        </p:blipFill>
        <p:spPr>
          <a:xfrm>
            <a:off x="6835192" y="59821"/>
            <a:ext cx="4301252" cy="6738358"/>
          </a:xfrm>
          <a:prstGeom prst="rect">
            <a:avLst/>
          </a:prstGeom>
        </p:spPr>
      </p:pic>
    </p:spTree>
    <p:extLst>
      <p:ext uri="{BB962C8B-B14F-4D97-AF65-F5344CB8AC3E}">
        <p14:creationId xmlns:p14="http://schemas.microsoft.com/office/powerpoint/2010/main" val="365428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1831422"/>
          </a:xfrm>
        </p:spPr>
        <p:txBody>
          <a:bodyPr>
            <a:normAutofit fontScale="90000"/>
          </a:bodyPr>
          <a:lstStyle/>
          <a:p>
            <a:r>
              <a:rPr lang="en-US" dirty="0">
                <a:solidFill>
                  <a:srgbClr val="0432FF"/>
                </a:solidFill>
              </a:rPr>
              <a:t>Lecture 13 : Dynamic Symbolic Execution </a:t>
            </a:r>
            <a:br>
              <a:rPr lang="en-US" dirty="0">
                <a:solidFill>
                  <a:srgbClr val="0432FF"/>
                </a:solidFill>
              </a:rPr>
            </a:br>
            <a:r>
              <a:rPr lang="en-US" dirty="0">
                <a:solidFill>
                  <a:srgbClr val="0432FF"/>
                </a:solidFill>
              </a:rPr>
              <a:t>(also known as “Concolic Execution” standing for Concrete + Symbolic Execution)</a:t>
            </a:r>
          </a:p>
        </p:txBody>
      </p:sp>
      <p:sp>
        <p:nvSpPr>
          <p:cNvPr id="5" name="Content Placeholder 4">
            <a:extLst>
              <a:ext uri="{FF2B5EF4-FFF2-40B4-BE49-F238E27FC236}">
                <a16:creationId xmlns:a16="http://schemas.microsoft.com/office/drawing/2014/main" id="{DF3F1E47-1B9F-404D-8957-365322731F51}"/>
              </a:ext>
            </a:extLst>
          </p:cNvPr>
          <p:cNvSpPr>
            <a:spLocks noGrp="1"/>
          </p:cNvSpPr>
          <p:nvPr>
            <p:ph idx="1"/>
          </p:nvPr>
        </p:nvSpPr>
        <p:spPr>
          <a:xfrm>
            <a:off x="838200" y="2385390"/>
            <a:ext cx="10996246" cy="3237033"/>
          </a:xfrm>
        </p:spPr>
        <p:txBody>
          <a:bodyPr>
            <a:normAutofit fontScale="55000" lnSpcReduction="20000"/>
          </a:bodyPr>
          <a:lstStyle/>
          <a:p>
            <a:r>
              <a:rPr lang="en-US" dirty="0"/>
              <a:t>There is so much C codes out there</a:t>
            </a:r>
          </a:p>
          <a:p>
            <a:r>
              <a:rPr lang="en-US" dirty="0"/>
              <a:t>How to even make a dent in verifying them?</a:t>
            </a:r>
          </a:p>
          <a:p>
            <a:r>
              <a:rPr lang="en-US" dirty="0"/>
              <a:t>How do DSE or Concolic tools help?</a:t>
            </a:r>
          </a:p>
          <a:p>
            <a:pPr lvl="1"/>
            <a:r>
              <a:rPr lang="en-US" dirty="0"/>
              <a:t>An amazing success story in this area: KLEE – OSDI 2008</a:t>
            </a:r>
          </a:p>
          <a:p>
            <a:r>
              <a:rPr lang="en-US" dirty="0"/>
              <a:t>How do they compare with </a:t>
            </a:r>
            <a:r>
              <a:rPr lang="en-US" dirty="0" err="1"/>
              <a:t>fuzzers</a:t>
            </a:r>
            <a:r>
              <a:rPr lang="en-US" dirty="0"/>
              <a:t> (what are they?)</a:t>
            </a:r>
          </a:p>
          <a:p>
            <a:pPr lvl="1"/>
            <a:r>
              <a:rPr lang="en-US" dirty="0"/>
              <a:t>Mention about American Fuzzy Lop or AFL</a:t>
            </a:r>
          </a:p>
          <a:p>
            <a:pPr lvl="1"/>
            <a:r>
              <a:rPr lang="en-US" dirty="0"/>
              <a:t>Study by Dr. Peng Li (my former student) is very good – slides uploaded on Canvas</a:t>
            </a:r>
          </a:p>
          <a:p>
            <a:pPr lvl="1"/>
            <a:endParaRPr lang="en-US" dirty="0"/>
          </a:p>
          <a:p>
            <a:r>
              <a:rPr lang="en-US" dirty="0"/>
              <a:t>How does all of this apply to parallel computing</a:t>
            </a:r>
          </a:p>
          <a:p>
            <a:pPr lvl="1"/>
            <a:r>
              <a:rPr lang="en-US" dirty="0"/>
              <a:t>Say GPUs?</a:t>
            </a:r>
          </a:p>
          <a:p>
            <a:pPr lvl="1"/>
            <a:r>
              <a:rPr lang="en-US" dirty="0"/>
              <a:t>Test of Time Award Honorable Mention for Dr. </a:t>
            </a:r>
            <a:r>
              <a:rPr lang="en-US" dirty="0" err="1"/>
              <a:t>Guodong</a:t>
            </a:r>
            <a:r>
              <a:rPr lang="en-US" dirty="0"/>
              <a:t> Li (my former student) and me at FSE 2020</a:t>
            </a:r>
          </a:p>
          <a:p>
            <a:pPr lvl="2"/>
            <a:r>
              <a:rPr lang="en-US" dirty="0"/>
              <a:t>Work on PUG (2010) and work on GKLEE (2012) – </a:t>
            </a:r>
            <a:r>
              <a:rPr lang="en-US" dirty="0" err="1"/>
              <a:t>Guodong</a:t>
            </a:r>
            <a:r>
              <a:rPr lang="en-US" dirty="0"/>
              <a:t> was VERY foresightful to have keyed off KLEE in 4 years!</a:t>
            </a:r>
          </a:p>
          <a:p>
            <a:r>
              <a:rPr lang="en-US" dirty="0"/>
              <a:t>Dr. </a:t>
            </a:r>
            <a:r>
              <a:rPr lang="en-US" dirty="0" err="1"/>
              <a:t>Guodong</a:t>
            </a:r>
            <a:r>
              <a:rPr lang="en-US" dirty="0"/>
              <a:t> Li is with Google Research now, and Dr. Peng Li is with </a:t>
            </a:r>
            <a:r>
              <a:rPr lang="en-US" dirty="0" err="1"/>
              <a:t>ByteDance</a:t>
            </a:r>
            <a:r>
              <a:rPr lang="en-US" dirty="0"/>
              <a:t> Inc. now</a:t>
            </a:r>
          </a:p>
        </p:txBody>
      </p:sp>
    </p:spTree>
    <p:extLst>
      <p:ext uri="{BB962C8B-B14F-4D97-AF65-F5344CB8AC3E}">
        <p14:creationId xmlns:p14="http://schemas.microsoft.com/office/powerpoint/2010/main" val="1837160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a:bodyPr>
          <a:lstStyle/>
          <a:p>
            <a:r>
              <a:rPr lang="en-US" sz="1400" dirty="0">
                <a:solidFill>
                  <a:srgbClr val="0432FF"/>
                </a:solidFill>
              </a:rPr>
              <a:t>Demo-2 Binary Search</a:t>
            </a:r>
            <a:br>
              <a:rPr lang="en-US" sz="1400" dirty="0">
                <a:solidFill>
                  <a:srgbClr val="0432FF"/>
                </a:solidFill>
              </a:rPr>
            </a:br>
            <a:br>
              <a:rPr lang="en-US" sz="1400" dirty="0">
                <a:solidFill>
                  <a:srgbClr val="0432FF"/>
                </a:solidFill>
              </a:rPr>
            </a:br>
            <a:r>
              <a:rPr lang="en-US" sz="1400" dirty="0">
                <a:solidFill>
                  <a:srgbClr val="0432FF"/>
                </a:solidFill>
              </a:rPr>
              <a:t>Looks OK?</a:t>
            </a:r>
            <a:br>
              <a:rPr lang="en-US" sz="1400" dirty="0">
                <a:solidFill>
                  <a:srgbClr val="0432FF"/>
                </a:solidFill>
              </a:rPr>
            </a:br>
            <a:br>
              <a:rPr lang="en-US" sz="1400" dirty="0">
                <a:solidFill>
                  <a:srgbClr val="0432FF"/>
                </a:solidFill>
              </a:rPr>
            </a:br>
            <a:r>
              <a:rPr lang="en-US" sz="1400" dirty="0">
                <a:solidFill>
                  <a:srgbClr val="0432FF"/>
                </a:solidFill>
              </a:rPr>
              <a:t>Ship it?!</a:t>
            </a:r>
          </a:p>
        </p:txBody>
      </p:sp>
      <p:pic>
        <p:nvPicPr>
          <p:cNvPr id="4" name="Picture 3" descr="Text&#10;&#10;Description automatically generated">
            <a:extLst>
              <a:ext uri="{FF2B5EF4-FFF2-40B4-BE49-F238E27FC236}">
                <a16:creationId xmlns:a16="http://schemas.microsoft.com/office/drawing/2014/main" id="{5DE39018-95D6-C44F-9414-850C93C66BB5}"/>
              </a:ext>
            </a:extLst>
          </p:cNvPr>
          <p:cNvPicPr>
            <a:picLocks noChangeAspect="1"/>
          </p:cNvPicPr>
          <p:nvPr/>
        </p:nvPicPr>
        <p:blipFill>
          <a:blip r:embed="rId2"/>
          <a:stretch>
            <a:fillRect/>
          </a:stretch>
        </p:blipFill>
        <p:spPr>
          <a:xfrm>
            <a:off x="933984" y="168880"/>
            <a:ext cx="2390131" cy="2975470"/>
          </a:xfrm>
          <a:prstGeom prst="rect">
            <a:avLst/>
          </a:prstGeom>
        </p:spPr>
      </p:pic>
      <p:pic>
        <p:nvPicPr>
          <p:cNvPr id="6" name="Picture 5" descr="Text&#10;&#10;Description automatically generated">
            <a:extLst>
              <a:ext uri="{FF2B5EF4-FFF2-40B4-BE49-F238E27FC236}">
                <a16:creationId xmlns:a16="http://schemas.microsoft.com/office/drawing/2014/main" id="{3550F96C-1557-3048-AD16-CAB12CCF75E4}"/>
              </a:ext>
            </a:extLst>
          </p:cNvPr>
          <p:cNvPicPr>
            <a:picLocks noChangeAspect="1"/>
          </p:cNvPicPr>
          <p:nvPr/>
        </p:nvPicPr>
        <p:blipFill>
          <a:blip r:embed="rId3"/>
          <a:stretch>
            <a:fillRect/>
          </a:stretch>
        </p:blipFill>
        <p:spPr>
          <a:xfrm>
            <a:off x="997694" y="3144350"/>
            <a:ext cx="2262710" cy="354477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82B7E5B-7F03-754D-802D-F80592478C52}"/>
              </a:ext>
            </a:extLst>
          </p:cNvPr>
          <p:cNvPicPr>
            <a:picLocks noChangeAspect="1"/>
          </p:cNvPicPr>
          <p:nvPr/>
        </p:nvPicPr>
        <p:blipFill>
          <a:blip r:embed="rId4"/>
          <a:stretch>
            <a:fillRect/>
          </a:stretch>
        </p:blipFill>
        <p:spPr>
          <a:xfrm>
            <a:off x="0" y="3713651"/>
            <a:ext cx="12192000" cy="3089226"/>
          </a:xfrm>
          <a:prstGeom prst="rect">
            <a:avLst/>
          </a:prstGeom>
        </p:spPr>
      </p:pic>
    </p:spTree>
    <p:extLst>
      <p:ext uri="{BB962C8B-B14F-4D97-AF65-F5344CB8AC3E}">
        <p14:creationId xmlns:p14="http://schemas.microsoft.com/office/powerpoint/2010/main" val="1910829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a:bodyPr>
          <a:lstStyle/>
          <a:p>
            <a:r>
              <a:rPr lang="en-US" sz="1400" dirty="0">
                <a:solidFill>
                  <a:srgbClr val="0432FF"/>
                </a:solidFill>
              </a:rPr>
              <a:t>Demo-2 Binary Search</a:t>
            </a:r>
            <a:br>
              <a:rPr lang="en-US" sz="1400" dirty="0">
                <a:solidFill>
                  <a:srgbClr val="0432FF"/>
                </a:solidFill>
              </a:rPr>
            </a:br>
            <a:br>
              <a:rPr lang="en-US" sz="1400" dirty="0">
                <a:solidFill>
                  <a:srgbClr val="0432FF"/>
                </a:solidFill>
              </a:rPr>
            </a:br>
            <a:r>
              <a:rPr lang="en-US" sz="1400" dirty="0">
                <a:solidFill>
                  <a:srgbClr val="0432FF"/>
                </a:solidFill>
              </a:rPr>
              <a:t>Looks OK?</a:t>
            </a:r>
            <a:br>
              <a:rPr lang="en-US" sz="1400" dirty="0">
                <a:solidFill>
                  <a:srgbClr val="0432FF"/>
                </a:solidFill>
              </a:rPr>
            </a:br>
            <a:br>
              <a:rPr lang="en-US" sz="1400" dirty="0">
                <a:solidFill>
                  <a:srgbClr val="0432FF"/>
                </a:solidFill>
              </a:rPr>
            </a:br>
            <a:r>
              <a:rPr lang="en-US" sz="1400" dirty="0">
                <a:solidFill>
                  <a:srgbClr val="0432FF"/>
                </a:solidFill>
              </a:rPr>
              <a:t>Ship it?!</a:t>
            </a:r>
          </a:p>
        </p:txBody>
      </p:sp>
      <p:pic>
        <p:nvPicPr>
          <p:cNvPr id="4" name="Picture 3" descr="Text&#10;&#10;Description automatically generated">
            <a:extLst>
              <a:ext uri="{FF2B5EF4-FFF2-40B4-BE49-F238E27FC236}">
                <a16:creationId xmlns:a16="http://schemas.microsoft.com/office/drawing/2014/main" id="{5DE39018-95D6-C44F-9414-850C93C66BB5}"/>
              </a:ext>
            </a:extLst>
          </p:cNvPr>
          <p:cNvPicPr>
            <a:picLocks noChangeAspect="1"/>
          </p:cNvPicPr>
          <p:nvPr/>
        </p:nvPicPr>
        <p:blipFill>
          <a:blip r:embed="rId2"/>
          <a:stretch>
            <a:fillRect/>
          </a:stretch>
        </p:blipFill>
        <p:spPr>
          <a:xfrm>
            <a:off x="933984" y="168880"/>
            <a:ext cx="2390131" cy="2975470"/>
          </a:xfrm>
          <a:prstGeom prst="rect">
            <a:avLst/>
          </a:prstGeom>
        </p:spPr>
      </p:pic>
      <p:pic>
        <p:nvPicPr>
          <p:cNvPr id="6" name="Picture 5" descr="Text&#10;&#10;Description automatically generated">
            <a:extLst>
              <a:ext uri="{FF2B5EF4-FFF2-40B4-BE49-F238E27FC236}">
                <a16:creationId xmlns:a16="http://schemas.microsoft.com/office/drawing/2014/main" id="{3550F96C-1557-3048-AD16-CAB12CCF75E4}"/>
              </a:ext>
            </a:extLst>
          </p:cNvPr>
          <p:cNvPicPr>
            <a:picLocks noChangeAspect="1"/>
          </p:cNvPicPr>
          <p:nvPr/>
        </p:nvPicPr>
        <p:blipFill>
          <a:blip r:embed="rId3"/>
          <a:stretch>
            <a:fillRect/>
          </a:stretch>
        </p:blipFill>
        <p:spPr>
          <a:xfrm>
            <a:off x="997694" y="3144350"/>
            <a:ext cx="2262710" cy="3544770"/>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891A162D-F74A-5F49-AAC6-434F7A0AA69F}"/>
              </a:ext>
            </a:extLst>
          </p:cNvPr>
          <p:cNvPicPr>
            <a:picLocks noChangeAspect="1"/>
          </p:cNvPicPr>
          <p:nvPr/>
        </p:nvPicPr>
        <p:blipFill>
          <a:blip r:embed="rId4"/>
          <a:stretch>
            <a:fillRect/>
          </a:stretch>
        </p:blipFill>
        <p:spPr>
          <a:xfrm>
            <a:off x="3667818" y="0"/>
            <a:ext cx="7109234" cy="6858000"/>
          </a:xfrm>
          <a:prstGeom prst="rect">
            <a:avLst/>
          </a:prstGeom>
        </p:spPr>
      </p:pic>
    </p:spTree>
    <p:extLst>
      <p:ext uri="{BB962C8B-B14F-4D97-AF65-F5344CB8AC3E}">
        <p14:creationId xmlns:p14="http://schemas.microsoft.com/office/powerpoint/2010/main" val="3757965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0" y="785190"/>
            <a:ext cx="907323" cy="5770379"/>
          </a:xfrm>
        </p:spPr>
        <p:txBody>
          <a:bodyPr>
            <a:normAutofit fontScale="90000"/>
          </a:bodyPr>
          <a:lstStyle/>
          <a:p>
            <a:r>
              <a:rPr lang="en-US" sz="1400" dirty="0">
                <a:solidFill>
                  <a:srgbClr val="0432FF"/>
                </a:solidFill>
              </a:rPr>
              <a:t>Demo-2 Binary Search</a:t>
            </a:r>
            <a:br>
              <a:rPr lang="en-US" sz="1400" dirty="0">
                <a:solidFill>
                  <a:srgbClr val="0432FF"/>
                </a:solidFill>
              </a:rPr>
            </a:br>
            <a:r>
              <a:rPr lang="en-US" sz="1400" dirty="0">
                <a:solidFill>
                  <a:srgbClr val="0432FF"/>
                </a:solidFill>
              </a:rPr>
              <a:t>Looks OK. Closer to shipping.</a:t>
            </a:r>
            <a:br>
              <a:rPr lang="en-US" sz="1400" dirty="0">
                <a:solidFill>
                  <a:srgbClr val="0432FF"/>
                </a:solidFill>
              </a:rPr>
            </a:br>
            <a:br>
              <a:rPr lang="en-US" sz="1400" dirty="0">
                <a:solidFill>
                  <a:srgbClr val="0432FF"/>
                </a:solidFill>
                <a:sym typeface="Wingdings" pitchFamily="2" charset="2"/>
              </a:rPr>
            </a:br>
            <a:br>
              <a:rPr lang="en-US" sz="1400" dirty="0">
                <a:solidFill>
                  <a:srgbClr val="FF0000"/>
                </a:solidFill>
                <a:sym typeface="Wingdings" pitchFamily="2" charset="2"/>
              </a:rPr>
            </a:br>
            <a:r>
              <a:rPr lang="en-US" sz="1400" dirty="0">
                <a:solidFill>
                  <a:srgbClr val="FF0000"/>
                </a:solidFill>
                <a:sym typeface="Wingdings" pitchFamily="2" charset="2"/>
              </a:rPr>
              <a:t>What was achieved?</a:t>
            </a:r>
            <a:br>
              <a:rPr lang="en-US" sz="1400" dirty="0">
                <a:solidFill>
                  <a:srgbClr val="FF0000"/>
                </a:solidFill>
                <a:sym typeface="Wingdings" pitchFamily="2" charset="2"/>
              </a:rPr>
            </a:br>
            <a:r>
              <a:rPr lang="en-US" sz="1400" dirty="0">
                <a:solidFill>
                  <a:srgbClr val="FF0000"/>
                </a:solidFill>
                <a:sym typeface="Wingdings" pitchFamily="2" charset="2"/>
              </a:rPr>
              <a:t>* tests that cover every path</a:t>
            </a:r>
            <a:br>
              <a:rPr lang="en-US" sz="1400" dirty="0">
                <a:solidFill>
                  <a:srgbClr val="FF0000"/>
                </a:solidFill>
                <a:sym typeface="Wingdings" pitchFamily="2" charset="2"/>
              </a:rPr>
            </a:br>
            <a:br>
              <a:rPr lang="en-US" sz="1400" dirty="0">
                <a:solidFill>
                  <a:srgbClr val="FF0000"/>
                </a:solidFill>
                <a:sym typeface="Wingdings" pitchFamily="2" charset="2"/>
              </a:rPr>
            </a:br>
            <a:r>
              <a:rPr lang="en-US" sz="1400" dirty="0">
                <a:solidFill>
                  <a:srgbClr val="FF0000"/>
                </a:solidFill>
                <a:sym typeface="Wingdings" pitchFamily="2" charset="2"/>
              </a:rPr>
              <a:t>* default C-level checks such as array out of bounds, null de reference</a:t>
            </a:r>
            <a:br>
              <a:rPr lang="en-US" sz="1400" dirty="0">
                <a:solidFill>
                  <a:srgbClr val="FF0000"/>
                </a:solidFill>
                <a:sym typeface="Wingdings" pitchFamily="2" charset="2"/>
              </a:rPr>
            </a:br>
            <a:br>
              <a:rPr lang="en-US" sz="1400" dirty="0">
                <a:solidFill>
                  <a:srgbClr val="FF0000"/>
                </a:solidFill>
                <a:sym typeface="Wingdings" pitchFamily="2" charset="2"/>
              </a:rPr>
            </a:br>
            <a:r>
              <a:rPr lang="en-US" sz="1400" dirty="0">
                <a:solidFill>
                  <a:srgbClr val="0432FF"/>
                </a:solidFill>
                <a:sym typeface="Wingdings" pitchFamily="2" charset="2"/>
              </a:rPr>
              <a:t>i.e. FEWER BUGS</a:t>
            </a:r>
            <a:br>
              <a:rPr lang="en-US" sz="1400" dirty="0">
                <a:solidFill>
                  <a:srgbClr val="FF0000"/>
                </a:solidFill>
                <a:sym typeface="Wingdings" pitchFamily="2" charset="2"/>
              </a:rPr>
            </a:br>
            <a:br>
              <a:rPr lang="en-US" sz="1400" dirty="0">
                <a:solidFill>
                  <a:srgbClr val="FF0000"/>
                </a:solidFill>
                <a:sym typeface="Wingdings" pitchFamily="2" charset="2"/>
              </a:rPr>
            </a:br>
            <a:endParaRPr lang="en-US" sz="1400" dirty="0">
              <a:solidFill>
                <a:srgbClr val="FF0000"/>
              </a:solidFill>
            </a:endParaRPr>
          </a:p>
        </p:txBody>
      </p:sp>
      <p:pic>
        <p:nvPicPr>
          <p:cNvPr id="4" name="Picture 3" descr="Text&#10;&#10;Description automatically generated">
            <a:extLst>
              <a:ext uri="{FF2B5EF4-FFF2-40B4-BE49-F238E27FC236}">
                <a16:creationId xmlns:a16="http://schemas.microsoft.com/office/drawing/2014/main" id="{5DE39018-95D6-C44F-9414-850C93C66BB5}"/>
              </a:ext>
            </a:extLst>
          </p:cNvPr>
          <p:cNvPicPr>
            <a:picLocks noChangeAspect="1"/>
          </p:cNvPicPr>
          <p:nvPr/>
        </p:nvPicPr>
        <p:blipFill>
          <a:blip r:embed="rId2"/>
          <a:stretch>
            <a:fillRect/>
          </a:stretch>
        </p:blipFill>
        <p:spPr>
          <a:xfrm>
            <a:off x="933984" y="168880"/>
            <a:ext cx="2390131" cy="2975470"/>
          </a:xfrm>
          <a:prstGeom prst="rect">
            <a:avLst/>
          </a:prstGeom>
        </p:spPr>
      </p:pic>
      <p:pic>
        <p:nvPicPr>
          <p:cNvPr id="6" name="Picture 5" descr="Text&#10;&#10;Description automatically generated">
            <a:extLst>
              <a:ext uri="{FF2B5EF4-FFF2-40B4-BE49-F238E27FC236}">
                <a16:creationId xmlns:a16="http://schemas.microsoft.com/office/drawing/2014/main" id="{3550F96C-1557-3048-AD16-CAB12CCF75E4}"/>
              </a:ext>
            </a:extLst>
          </p:cNvPr>
          <p:cNvPicPr>
            <a:picLocks noChangeAspect="1"/>
          </p:cNvPicPr>
          <p:nvPr/>
        </p:nvPicPr>
        <p:blipFill>
          <a:blip r:embed="rId3"/>
          <a:stretch>
            <a:fillRect/>
          </a:stretch>
        </p:blipFill>
        <p:spPr>
          <a:xfrm>
            <a:off x="997694" y="3144350"/>
            <a:ext cx="2262710" cy="3544770"/>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C03C798B-7B7F-044A-8930-DA724F60C58B}"/>
              </a:ext>
            </a:extLst>
          </p:cNvPr>
          <p:cNvPicPr>
            <a:picLocks noChangeAspect="1"/>
          </p:cNvPicPr>
          <p:nvPr/>
        </p:nvPicPr>
        <p:blipFill>
          <a:blip r:embed="rId4"/>
          <a:stretch>
            <a:fillRect/>
          </a:stretch>
        </p:blipFill>
        <p:spPr>
          <a:xfrm>
            <a:off x="997694" y="814135"/>
            <a:ext cx="11194306" cy="5741435"/>
          </a:xfrm>
          <a:prstGeom prst="rect">
            <a:avLst/>
          </a:prstGeom>
        </p:spPr>
      </p:pic>
    </p:spTree>
    <p:extLst>
      <p:ext uri="{BB962C8B-B14F-4D97-AF65-F5344CB8AC3E}">
        <p14:creationId xmlns:p14="http://schemas.microsoft.com/office/powerpoint/2010/main" val="2484268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p:txBody>
          <a:bodyPr>
            <a:normAutofit fontScale="90000"/>
          </a:bodyPr>
          <a:lstStyle/>
          <a:p>
            <a:r>
              <a:rPr lang="en-US" dirty="0"/>
              <a:t>What does KLEE do? (</a:t>
            </a:r>
            <a:r>
              <a:rPr lang="en-US" dirty="0" err="1"/>
              <a:t>Cadar’s</a:t>
            </a:r>
            <a:r>
              <a:rPr lang="en-US" dirty="0"/>
              <a:t> slides)</a:t>
            </a:r>
          </a:p>
        </p:txBody>
      </p:sp>
      <p:pic>
        <p:nvPicPr>
          <p:cNvPr id="5" name="Picture 4" descr="A picture containing table&#10;&#10;Description automatically generated">
            <a:extLst>
              <a:ext uri="{FF2B5EF4-FFF2-40B4-BE49-F238E27FC236}">
                <a16:creationId xmlns:a16="http://schemas.microsoft.com/office/drawing/2014/main" id="{B6A2B273-EC95-6B42-A4DF-1819D1358C02}"/>
              </a:ext>
            </a:extLst>
          </p:cNvPr>
          <p:cNvPicPr>
            <a:picLocks noChangeAspect="1"/>
          </p:cNvPicPr>
          <p:nvPr/>
        </p:nvPicPr>
        <p:blipFill>
          <a:blip r:embed="rId2"/>
          <a:stretch>
            <a:fillRect/>
          </a:stretch>
        </p:blipFill>
        <p:spPr>
          <a:xfrm>
            <a:off x="1553817" y="1151566"/>
            <a:ext cx="9084365" cy="5612840"/>
          </a:xfrm>
          <a:prstGeom prst="rect">
            <a:avLst/>
          </a:prstGeom>
        </p:spPr>
      </p:pic>
    </p:spTree>
    <p:extLst>
      <p:ext uri="{BB962C8B-B14F-4D97-AF65-F5344CB8AC3E}">
        <p14:creationId xmlns:p14="http://schemas.microsoft.com/office/powerpoint/2010/main" val="2086856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p:txBody>
          <a:bodyPr>
            <a:normAutofit fontScale="90000"/>
          </a:bodyPr>
          <a:lstStyle/>
          <a:p>
            <a:r>
              <a:rPr lang="en-US" dirty="0"/>
              <a:t>How does KLEE work? (</a:t>
            </a:r>
            <a:r>
              <a:rPr lang="en-US" dirty="0" err="1"/>
              <a:t>Cadar’s</a:t>
            </a:r>
            <a:r>
              <a:rPr lang="en-US" dirty="0"/>
              <a:t> slides)</a:t>
            </a:r>
          </a:p>
        </p:txBody>
      </p:sp>
      <p:pic>
        <p:nvPicPr>
          <p:cNvPr id="4" name="Picture 3" descr="Diagram&#10;&#10;Description automatically generated">
            <a:extLst>
              <a:ext uri="{FF2B5EF4-FFF2-40B4-BE49-F238E27FC236}">
                <a16:creationId xmlns:a16="http://schemas.microsoft.com/office/drawing/2014/main" id="{335BB0F3-FDB4-D042-98D5-9D52153B128E}"/>
              </a:ext>
            </a:extLst>
          </p:cNvPr>
          <p:cNvPicPr>
            <a:picLocks noChangeAspect="1"/>
          </p:cNvPicPr>
          <p:nvPr/>
        </p:nvPicPr>
        <p:blipFill>
          <a:blip r:embed="rId2"/>
          <a:stretch>
            <a:fillRect/>
          </a:stretch>
        </p:blipFill>
        <p:spPr>
          <a:xfrm>
            <a:off x="1882861" y="943943"/>
            <a:ext cx="8426277" cy="5847797"/>
          </a:xfrm>
          <a:prstGeom prst="rect">
            <a:avLst/>
          </a:prstGeom>
        </p:spPr>
      </p:pic>
    </p:spTree>
    <p:extLst>
      <p:ext uri="{BB962C8B-B14F-4D97-AF65-F5344CB8AC3E}">
        <p14:creationId xmlns:p14="http://schemas.microsoft.com/office/powerpoint/2010/main" val="3729406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p:txBody>
          <a:bodyPr>
            <a:normAutofit fontScale="90000"/>
          </a:bodyPr>
          <a:lstStyle/>
          <a:p>
            <a:r>
              <a:rPr lang="en-US" dirty="0"/>
              <a:t>How does KLEE work? (</a:t>
            </a:r>
            <a:r>
              <a:rPr lang="en-US" dirty="0" err="1"/>
              <a:t>Cadar’s</a:t>
            </a:r>
            <a:r>
              <a:rPr lang="en-US" dirty="0"/>
              <a:t> slides)</a:t>
            </a:r>
          </a:p>
        </p:txBody>
      </p:sp>
      <p:pic>
        <p:nvPicPr>
          <p:cNvPr id="4" name="Picture 3" descr="Diagram&#10;&#10;Description automatically generated">
            <a:extLst>
              <a:ext uri="{FF2B5EF4-FFF2-40B4-BE49-F238E27FC236}">
                <a16:creationId xmlns:a16="http://schemas.microsoft.com/office/drawing/2014/main" id="{4CD5B779-2238-284F-9A5E-133A640C2A2F}"/>
              </a:ext>
            </a:extLst>
          </p:cNvPr>
          <p:cNvPicPr>
            <a:picLocks noChangeAspect="1"/>
          </p:cNvPicPr>
          <p:nvPr/>
        </p:nvPicPr>
        <p:blipFill>
          <a:blip r:embed="rId2"/>
          <a:stretch>
            <a:fillRect/>
          </a:stretch>
        </p:blipFill>
        <p:spPr>
          <a:xfrm>
            <a:off x="2082969" y="1162692"/>
            <a:ext cx="8026061" cy="5695308"/>
          </a:xfrm>
          <a:prstGeom prst="rect">
            <a:avLst/>
          </a:prstGeom>
        </p:spPr>
      </p:pic>
    </p:spTree>
    <p:extLst>
      <p:ext uri="{BB962C8B-B14F-4D97-AF65-F5344CB8AC3E}">
        <p14:creationId xmlns:p14="http://schemas.microsoft.com/office/powerpoint/2010/main" val="874886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p:txBody>
          <a:bodyPr>
            <a:normAutofit fontScale="90000"/>
          </a:bodyPr>
          <a:lstStyle/>
          <a:p>
            <a:r>
              <a:rPr lang="en-US" dirty="0"/>
              <a:t>Engineering KLEE to be efficient (</a:t>
            </a:r>
            <a:r>
              <a:rPr lang="en-US" dirty="0" err="1"/>
              <a:t>Cadar</a:t>
            </a:r>
            <a:r>
              <a:rPr lang="en-US" dirty="0"/>
              <a:t>)</a:t>
            </a:r>
          </a:p>
        </p:txBody>
      </p:sp>
      <p:pic>
        <p:nvPicPr>
          <p:cNvPr id="4" name="Picture 3" descr="Graphical user interface, text, email&#10;&#10;Description automatically generated">
            <a:extLst>
              <a:ext uri="{FF2B5EF4-FFF2-40B4-BE49-F238E27FC236}">
                <a16:creationId xmlns:a16="http://schemas.microsoft.com/office/drawing/2014/main" id="{F31A2FB6-A0C6-694F-A665-1A79C62711C2}"/>
              </a:ext>
            </a:extLst>
          </p:cNvPr>
          <p:cNvPicPr>
            <a:picLocks noChangeAspect="1"/>
          </p:cNvPicPr>
          <p:nvPr/>
        </p:nvPicPr>
        <p:blipFill>
          <a:blip r:embed="rId2"/>
          <a:stretch>
            <a:fillRect/>
          </a:stretch>
        </p:blipFill>
        <p:spPr>
          <a:xfrm>
            <a:off x="2295628" y="983412"/>
            <a:ext cx="7600744" cy="5809216"/>
          </a:xfrm>
          <a:prstGeom prst="rect">
            <a:avLst/>
          </a:prstGeom>
        </p:spPr>
      </p:pic>
    </p:spTree>
    <p:extLst>
      <p:ext uri="{BB962C8B-B14F-4D97-AF65-F5344CB8AC3E}">
        <p14:creationId xmlns:p14="http://schemas.microsoft.com/office/powerpoint/2010/main" val="2603566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8" name="Picture 7" descr="Text&#10;&#10;Description automatically generated with medium confidence">
            <a:extLst>
              <a:ext uri="{FF2B5EF4-FFF2-40B4-BE49-F238E27FC236}">
                <a16:creationId xmlns:a16="http://schemas.microsoft.com/office/drawing/2014/main" id="{413C6E77-23FA-884B-AA7A-09D8BAFFD044}"/>
              </a:ext>
            </a:extLst>
          </p:cNvPr>
          <p:cNvPicPr>
            <a:picLocks noChangeAspect="1"/>
          </p:cNvPicPr>
          <p:nvPr/>
        </p:nvPicPr>
        <p:blipFill>
          <a:blip r:embed="rId2"/>
          <a:stretch>
            <a:fillRect/>
          </a:stretch>
        </p:blipFill>
        <p:spPr>
          <a:xfrm>
            <a:off x="1103242" y="626166"/>
            <a:ext cx="10916376" cy="4914347"/>
          </a:xfrm>
          <a:prstGeom prst="rect">
            <a:avLst/>
          </a:prstGeom>
        </p:spPr>
      </p:pic>
    </p:spTree>
    <p:extLst>
      <p:ext uri="{BB962C8B-B14F-4D97-AF65-F5344CB8AC3E}">
        <p14:creationId xmlns:p14="http://schemas.microsoft.com/office/powerpoint/2010/main" val="2072694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6" name="Picture 5" descr="Diagram&#10;&#10;Description automatically generated">
            <a:extLst>
              <a:ext uri="{FF2B5EF4-FFF2-40B4-BE49-F238E27FC236}">
                <a16:creationId xmlns:a16="http://schemas.microsoft.com/office/drawing/2014/main" id="{751A4835-2566-7444-AAEC-2C14312D5BEB}"/>
              </a:ext>
            </a:extLst>
          </p:cNvPr>
          <p:cNvPicPr>
            <a:picLocks noChangeAspect="1"/>
          </p:cNvPicPr>
          <p:nvPr/>
        </p:nvPicPr>
        <p:blipFill>
          <a:blip r:embed="rId2"/>
          <a:stretch>
            <a:fillRect/>
          </a:stretch>
        </p:blipFill>
        <p:spPr>
          <a:xfrm>
            <a:off x="1300152" y="198781"/>
            <a:ext cx="10891848" cy="5801199"/>
          </a:xfrm>
          <a:prstGeom prst="rect">
            <a:avLst/>
          </a:prstGeom>
        </p:spPr>
      </p:pic>
    </p:spTree>
    <p:extLst>
      <p:ext uri="{BB962C8B-B14F-4D97-AF65-F5344CB8AC3E}">
        <p14:creationId xmlns:p14="http://schemas.microsoft.com/office/powerpoint/2010/main" val="684499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5" name="Picture 4" descr="Diagram&#10;&#10;Description automatically generated">
            <a:extLst>
              <a:ext uri="{FF2B5EF4-FFF2-40B4-BE49-F238E27FC236}">
                <a16:creationId xmlns:a16="http://schemas.microsoft.com/office/drawing/2014/main" id="{51634830-5E84-E746-B1B8-B6A8650DC69B}"/>
              </a:ext>
            </a:extLst>
          </p:cNvPr>
          <p:cNvPicPr>
            <a:picLocks noChangeAspect="1"/>
          </p:cNvPicPr>
          <p:nvPr/>
        </p:nvPicPr>
        <p:blipFill>
          <a:blip r:embed="rId2"/>
          <a:stretch>
            <a:fillRect/>
          </a:stretch>
        </p:blipFill>
        <p:spPr>
          <a:xfrm>
            <a:off x="1484322" y="461202"/>
            <a:ext cx="10372836" cy="5850835"/>
          </a:xfrm>
          <a:prstGeom prst="rect">
            <a:avLst/>
          </a:prstGeom>
        </p:spPr>
      </p:pic>
    </p:spTree>
    <p:extLst>
      <p:ext uri="{BB962C8B-B14F-4D97-AF65-F5344CB8AC3E}">
        <p14:creationId xmlns:p14="http://schemas.microsoft.com/office/powerpoint/2010/main" val="1835737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DF77402B-F926-554C-B1C4-447BABCEDBE3}"/>
              </a:ext>
            </a:extLst>
          </p:cNvPr>
          <p:cNvPicPr>
            <a:picLocks noChangeAspect="1"/>
          </p:cNvPicPr>
          <p:nvPr/>
        </p:nvPicPr>
        <p:blipFill>
          <a:blip r:embed="rId2"/>
          <a:stretch>
            <a:fillRect/>
          </a:stretch>
        </p:blipFill>
        <p:spPr>
          <a:xfrm>
            <a:off x="393700" y="1892300"/>
            <a:ext cx="11404600" cy="3073400"/>
          </a:xfrm>
          <a:prstGeom prst="rect">
            <a:avLst/>
          </a:prstGeom>
        </p:spPr>
      </p:pic>
    </p:spTree>
    <p:extLst>
      <p:ext uri="{BB962C8B-B14F-4D97-AF65-F5344CB8AC3E}">
        <p14:creationId xmlns:p14="http://schemas.microsoft.com/office/powerpoint/2010/main" val="3519362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6" name="Picture 5" descr="Diagram, venn diagram&#10;&#10;Description automatically generated">
            <a:extLst>
              <a:ext uri="{FF2B5EF4-FFF2-40B4-BE49-F238E27FC236}">
                <a16:creationId xmlns:a16="http://schemas.microsoft.com/office/drawing/2014/main" id="{0670F7B0-5914-8942-B08B-A402A3C5D6C0}"/>
              </a:ext>
            </a:extLst>
          </p:cNvPr>
          <p:cNvPicPr>
            <a:picLocks noChangeAspect="1"/>
          </p:cNvPicPr>
          <p:nvPr/>
        </p:nvPicPr>
        <p:blipFill>
          <a:blip r:embed="rId2"/>
          <a:stretch>
            <a:fillRect/>
          </a:stretch>
        </p:blipFill>
        <p:spPr>
          <a:xfrm>
            <a:off x="1416149" y="510208"/>
            <a:ext cx="10282443" cy="5837583"/>
          </a:xfrm>
          <a:prstGeom prst="rect">
            <a:avLst/>
          </a:prstGeom>
        </p:spPr>
      </p:pic>
    </p:spTree>
    <p:extLst>
      <p:ext uri="{BB962C8B-B14F-4D97-AF65-F5344CB8AC3E}">
        <p14:creationId xmlns:p14="http://schemas.microsoft.com/office/powerpoint/2010/main" val="708460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4" name="Picture 3" descr="A picture containing chart&#10;&#10;Description automatically generated">
            <a:extLst>
              <a:ext uri="{FF2B5EF4-FFF2-40B4-BE49-F238E27FC236}">
                <a16:creationId xmlns:a16="http://schemas.microsoft.com/office/drawing/2014/main" id="{BF96F0EB-4796-5541-83D1-979C72E60E88}"/>
              </a:ext>
            </a:extLst>
          </p:cNvPr>
          <p:cNvPicPr>
            <a:picLocks noChangeAspect="1"/>
          </p:cNvPicPr>
          <p:nvPr/>
        </p:nvPicPr>
        <p:blipFill>
          <a:blip r:embed="rId2"/>
          <a:stretch>
            <a:fillRect/>
          </a:stretch>
        </p:blipFill>
        <p:spPr>
          <a:xfrm>
            <a:off x="1334081" y="0"/>
            <a:ext cx="9523838" cy="6858000"/>
          </a:xfrm>
          <a:prstGeom prst="rect">
            <a:avLst/>
          </a:prstGeom>
        </p:spPr>
      </p:pic>
    </p:spTree>
    <p:extLst>
      <p:ext uri="{BB962C8B-B14F-4D97-AF65-F5344CB8AC3E}">
        <p14:creationId xmlns:p14="http://schemas.microsoft.com/office/powerpoint/2010/main" val="3940176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4" name="Picture 3" descr="Graphical user interface&#10;&#10;Description automatically generated">
            <a:extLst>
              <a:ext uri="{FF2B5EF4-FFF2-40B4-BE49-F238E27FC236}">
                <a16:creationId xmlns:a16="http://schemas.microsoft.com/office/drawing/2014/main" id="{192C049A-1C2B-F244-AB36-5E1E6EB90569}"/>
              </a:ext>
            </a:extLst>
          </p:cNvPr>
          <p:cNvPicPr>
            <a:picLocks noChangeAspect="1"/>
          </p:cNvPicPr>
          <p:nvPr/>
        </p:nvPicPr>
        <p:blipFill>
          <a:blip r:embed="rId2"/>
          <a:stretch>
            <a:fillRect/>
          </a:stretch>
        </p:blipFill>
        <p:spPr>
          <a:xfrm>
            <a:off x="1606751" y="0"/>
            <a:ext cx="8978498" cy="6858000"/>
          </a:xfrm>
          <a:prstGeom prst="rect">
            <a:avLst/>
          </a:prstGeom>
        </p:spPr>
      </p:pic>
    </p:spTree>
    <p:extLst>
      <p:ext uri="{BB962C8B-B14F-4D97-AF65-F5344CB8AC3E}">
        <p14:creationId xmlns:p14="http://schemas.microsoft.com/office/powerpoint/2010/main" val="1516259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775252" y="424760"/>
            <a:ext cx="9124123" cy="3471379"/>
          </a:xfrm>
        </p:spPr>
        <p:txBody>
          <a:bodyPr>
            <a:normAutofit/>
          </a:bodyPr>
          <a:lstStyle/>
          <a:p>
            <a:r>
              <a:rPr lang="en-US" sz="2000" dirty="0"/>
              <a:t>Dr. </a:t>
            </a:r>
            <a:r>
              <a:rPr lang="en-US" sz="2000" dirty="0" err="1"/>
              <a:t>Guodong</a:t>
            </a:r>
            <a:r>
              <a:rPr lang="en-US" sz="2000" dirty="0"/>
              <a:t> Li’s and Dr. Peng Li’s FANTASTIC work on GKLEE follows</a:t>
            </a:r>
            <a:br>
              <a:rPr lang="en-US" sz="2000" dirty="0"/>
            </a:br>
            <a:br>
              <a:rPr lang="en-US" sz="2000" dirty="0"/>
            </a:br>
            <a:r>
              <a:rPr lang="en-US" sz="2000" dirty="0"/>
              <a:t>See  also </a:t>
            </a:r>
            <a:r>
              <a:rPr lang="en-US" sz="2000" dirty="0" err="1"/>
              <a:t>Guodong’s</a:t>
            </a:r>
            <a:r>
              <a:rPr lang="en-US" sz="2000" dirty="0"/>
              <a:t> work on PUG on the FSE 2010 publication site! </a:t>
            </a:r>
            <a:br>
              <a:rPr lang="en-US" sz="2000" dirty="0"/>
            </a:br>
            <a:r>
              <a:rPr lang="en-US" sz="2000" dirty="0"/>
              <a:t> It was followed by </a:t>
            </a:r>
            <a:r>
              <a:rPr lang="en-US" sz="2000" dirty="0" err="1"/>
              <a:t>GPUVerify</a:t>
            </a:r>
            <a:r>
              <a:rPr lang="en-US" sz="2000" dirty="0"/>
              <a:t>, another fantastic verifier from Alastair Donaldson’s groups at Imperial College, London</a:t>
            </a:r>
          </a:p>
        </p:txBody>
      </p:sp>
    </p:spTree>
    <p:extLst>
      <p:ext uri="{BB962C8B-B14F-4D97-AF65-F5344CB8AC3E}">
        <p14:creationId xmlns:p14="http://schemas.microsoft.com/office/powerpoint/2010/main" val="2240649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283735-36B1-1B4B-89A1-ED23BEBDA47B}"/>
              </a:ext>
            </a:extLst>
          </p:cNvPr>
          <p:cNvSpPr txBox="1"/>
          <p:nvPr/>
        </p:nvSpPr>
        <p:spPr>
          <a:xfrm>
            <a:off x="3088606" y="2080591"/>
            <a:ext cx="6014788" cy="2031325"/>
          </a:xfrm>
          <a:prstGeom prst="rect">
            <a:avLst/>
          </a:prstGeom>
          <a:noFill/>
        </p:spPr>
        <p:txBody>
          <a:bodyPr wrap="none" rtlCol="0">
            <a:spAutoFit/>
          </a:bodyPr>
          <a:lstStyle/>
          <a:p>
            <a:r>
              <a:rPr lang="en-US" dirty="0"/>
              <a:t>Summary</a:t>
            </a:r>
          </a:p>
          <a:p>
            <a:endParaRPr lang="en-US" dirty="0"/>
          </a:p>
          <a:p>
            <a:r>
              <a:rPr lang="en-US" dirty="0"/>
              <a:t>This is a huge field now – symbolic execution </a:t>
            </a:r>
          </a:p>
          <a:p>
            <a:endParaRPr lang="en-US" dirty="0"/>
          </a:p>
          <a:p>
            <a:r>
              <a:rPr lang="en-US" dirty="0"/>
              <a:t>You get to study this in projects</a:t>
            </a:r>
          </a:p>
          <a:p>
            <a:endParaRPr lang="en-US" dirty="0"/>
          </a:p>
          <a:p>
            <a:r>
              <a:rPr lang="en-US" dirty="0"/>
              <a:t>Even the MSR python </a:t>
            </a:r>
            <a:r>
              <a:rPr lang="en-US" dirty="0" err="1"/>
              <a:t>Dyn</a:t>
            </a:r>
            <a:r>
              <a:rPr lang="en-US" dirty="0"/>
              <a:t> </a:t>
            </a:r>
            <a:r>
              <a:rPr lang="en-US" dirty="0" err="1"/>
              <a:t>Symb</a:t>
            </a:r>
            <a:r>
              <a:rPr lang="en-US" dirty="0"/>
              <a:t> Executor – good project!</a:t>
            </a:r>
          </a:p>
        </p:txBody>
      </p:sp>
    </p:spTree>
    <p:extLst>
      <p:ext uri="{BB962C8B-B14F-4D97-AF65-F5344CB8AC3E}">
        <p14:creationId xmlns:p14="http://schemas.microsoft.com/office/powerpoint/2010/main" val="827944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repid.png"/>
          <p:cNvPicPr>
            <a:picLocks noChangeAspect="1"/>
          </p:cNvPicPr>
          <p:nvPr/>
        </p:nvPicPr>
        <p:blipFill>
          <a:blip r:embed="rId2"/>
          <a:stretch>
            <a:fillRect/>
          </a:stretch>
        </p:blipFill>
        <p:spPr>
          <a:xfrm>
            <a:off x="1676400" y="2667000"/>
            <a:ext cx="4033024" cy="2667000"/>
          </a:xfrm>
          <a:prstGeom prst="rect">
            <a:avLst/>
          </a:prstGeom>
        </p:spPr>
      </p:pic>
      <p:sp>
        <p:nvSpPr>
          <p:cNvPr id="5" name="TextBox 4"/>
          <p:cNvSpPr txBox="1"/>
          <p:nvPr/>
        </p:nvSpPr>
        <p:spPr>
          <a:xfrm>
            <a:off x="2057401" y="5257801"/>
            <a:ext cx="3795783" cy="276999"/>
          </a:xfrm>
          <a:prstGeom prst="rect">
            <a:avLst/>
          </a:prstGeom>
          <a:noFill/>
        </p:spPr>
        <p:txBody>
          <a:bodyPr wrap="none" rtlCol="0">
            <a:spAutoFit/>
          </a:bodyPr>
          <a:lstStyle/>
          <a:p>
            <a:r>
              <a:rPr lang="en-US" sz="1200" dirty="0"/>
              <a:t>Intrepid supercomputer (Image courtesy of Argonne)</a:t>
            </a:r>
          </a:p>
        </p:txBody>
      </p:sp>
      <p:sp>
        <p:nvSpPr>
          <p:cNvPr id="6" name="TextBox 5"/>
          <p:cNvSpPr txBox="1"/>
          <p:nvPr/>
        </p:nvSpPr>
        <p:spPr>
          <a:xfrm>
            <a:off x="7181603" y="5181601"/>
            <a:ext cx="2550698" cy="307777"/>
          </a:xfrm>
          <a:prstGeom prst="rect">
            <a:avLst/>
          </a:prstGeom>
          <a:noFill/>
        </p:spPr>
        <p:txBody>
          <a:bodyPr wrap="none" rtlCol="0">
            <a:spAutoFit/>
          </a:bodyPr>
          <a:lstStyle/>
          <a:p>
            <a:r>
              <a:rPr lang="en-US" sz="1400" dirty="0" err="1"/>
              <a:t>pogoprinciple.wordpress.com</a:t>
            </a:r>
            <a:endParaRPr lang="en-US" sz="1400" dirty="0"/>
          </a:p>
        </p:txBody>
      </p:sp>
      <p:pic>
        <p:nvPicPr>
          <p:cNvPr id="7" name="Picture 6" descr="bp-oil-spill-pic-ap-259019097.jpeg"/>
          <p:cNvPicPr>
            <a:picLocks noChangeAspect="1"/>
          </p:cNvPicPr>
          <p:nvPr/>
        </p:nvPicPr>
        <p:blipFill>
          <a:blip r:embed="rId3"/>
          <a:stretch>
            <a:fillRect/>
          </a:stretch>
        </p:blipFill>
        <p:spPr>
          <a:xfrm>
            <a:off x="6248400" y="2667000"/>
            <a:ext cx="4134255" cy="2590800"/>
          </a:xfrm>
          <a:prstGeom prst="rect">
            <a:avLst/>
          </a:prstGeom>
        </p:spPr>
      </p:pic>
      <p:sp>
        <p:nvSpPr>
          <p:cNvPr id="8" name="TextBox 7"/>
          <p:cNvSpPr txBox="1"/>
          <p:nvPr/>
        </p:nvSpPr>
        <p:spPr>
          <a:xfrm>
            <a:off x="1752600" y="1114962"/>
            <a:ext cx="4711546" cy="1323439"/>
          </a:xfrm>
          <a:prstGeom prst="rect">
            <a:avLst/>
          </a:prstGeom>
          <a:noFill/>
        </p:spPr>
        <p:txBody>
          <a:bodyPr wrap="none" rtlCol="0">
            <a:spAutoFit/>
          </a:bodyPr>
          <a:lstStyle/>
          <a:p>
            <a:r>
              <a:rPr lang="en-US" sz="2000" dirty="0"/>
              <a:t>The more performance per watt</a:t>
            </a:r>
          </a:p>
          <a:p>
            <a:r>
              <a:rPr lang="en-US" sz="2000" dirty="0"/>
              <a:t>we can obtain (e.g. </a:t>
            </a:r>
            <a:r>
              <a:rPr lang="en-US" sz="2000" dirty="0" err="1"/>
              <a:t>TeraFlop</a:t>
            </a:r>
            <a:r>
              <a:rPr lang="en-US" sz="2000" dirty="0"/>
              <a:t> in 30W,</a:t>
            </a:r>
          </a:p>
          <a:p>
            <a:r>
              <a:rPr lang="en-US" sz="2000" dirty="0" err="1"/>
              <a:t>Exaflop</a:t>
            </a:r>
            <a:r>
              <a:rPr lang="en-US" sz="2000" dirty="0"/>
              <a:t> in 25 MW) </a:t>
            </a:r>
            <a:r>
              <a:rPr lang="en-US" sz="2000" dirty="0">
                <a:solidFill>
                  <a:srgbClr val="0000FF"/>
                </a:solidFill>
              </a:rPr>
              <a:t>… that is $25 Million </a:t>
            </a:r>
          </a:p>
          <a:p>
            <a:r>
              <a:rPr lang="en-US" sz="2000" dirty="0">
                <a:solidFill>
                  <a:srgbClr val="0000FF"/>
                </a:solidFill>
              </a:rPr>
              <a:t>In electricity costs alone !!</a:t>
            </a:r>
          </a:p>
        </p:txBody>
      </p:sp>
      <p:sp>
        <p:nvSpPr>
          <p:cNvPr id="9" name="TextBox 8"/>
          <p:cNvSpPr txBox="1"/>
          <p:nvPr/>
        </p:nvSpPr>
        <p:spPr>
          <a:xfrm>
            <a:off x="6477000" y="1219200"/>
            <a:ext cx="3969356" cy="1631216"/>
          </a:xfrm>
          <a:prstGeom prst="rect">
            <a:avLst/>
          </a:prstGeom>
          <a:noFill/>
        </p:spPr>
        <p:txBody>
          <a:bodyPr wrap="none" rtlCol="0">
            <a:spAutoFit/>
          </a:bodyPr>
          <a:lstStyle/>
          <a:p>
            <a:r>
              <a:rPr lang="en-US" sz="2000" dirty="0"/>
              <a:t>… the less we need to depend on</a:t>
            </a:r>
          </a:p>
          <a:p>
            <a:r>
              <a:rPr lang="en-US" sz="2000" dirty="0"/>
              <a:t> dirty fuels,</a:t>
            </a:r>
          </a:p>
          <a:p>
            <a:r>
              <a:rPr lang="en-US" sz="2000" dirty="0"/>
              <a:t>… the faster we can innovate in </a:t>
            </a:r>
          </a:p>
          <a:p>
            <a:r>
              <a:rPr lang="en-US" sz="2000" dirty="0"/>
              <a:t> science and engineering</a:t>
            </a:r>
          </a:p>
          <a:p>
            <a:endParaRPr lang="en-US" sz="2000" dirty="0"/>
          </a:p>
        </p:txBody>
      </p:sp>
      <p:sp>
        <p:nvSpPr>
          <p:cNvPr id="10" name="Title 9"/>
          <p:cNvSpPr>
            <a:spLocks noGrp="1"/>
          </p:cNvSpPr>
          <p:nvPr>
            <p:ph type="title"/>
          </p:nvPr>
        </p:nvSpPr>
        <p:spPr>
          <a:xfrm>
            <a:off x="1981200" y="76200"/>
            <a:ext cx="8229600" cy="1143000"/>
          </a:xfrm>
        </p:spPr>
        <p:txBody>
          <a:bodyPr>
            <a:normAutofit fontScale="90000"/>
          </a:bodyPr>
          <a:lstStyle/>
          <a:p>
            <a:r>
              <a:rPr lang="en-US" dirty="0"/>
              <a:t>Correctness is central to Energy-Efficient Computing</a:t>
            </a:r>
          </a:p>
        </p:txBody>
      </p:sp>
    </p:spTree>
    <p:extLst>
      <p:ext uri="{BB962C8B-B14F-4D97-AF65-F5344CB8AC3E}">
        <p14:creationId xmlns:p14="http://schemas.microsoft.com/office/powerpoint/2010/main" val="3199212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normAutofit/>
          </a:bodyPr>
          <a:lstStyle/>
          <a:p>
            <a:r>
              <a:rPr lang="en-US" sz="3200" dirty="0"/>
              <a:t>Emerging Heterogeneous Parallel Systems, and Role of Formal Methods in them</a:t>
            </a:r>
          </a:p>
        </p:txBody>
      </p:sp>
      <p:sp>
        <p:nvSpPr>
          <p:cNvPr id="30" name="Slide Number Placeholder 29"/>
          <p:cNvSpPr>
            <a:spLocks noGrp="1"/>
          </p:cNvSpPr>
          <p:nvPr>
            <p:ph type="sldNum" sz="quarter" idx="12"/>
          </p:nvPr>
        </p:nvSpPr>
        <p:spPr/>
        <p:txBody>
          <a:bodyPr/>
          <a:lstStyle/>
          <a:p>
            <a:fld id="{78D22D66-D7C6-B24C-B332-05195B438006}" type="slidenum">
              <a:rPr lang="en-US" smtClean="0"/>
              <a:pPr/>
              <a:t>36</a:t>
            </a:fld>
            <a:endParaRPr lang="en-US"/>
          </a:p>
        </p:txBody>
      </p:sp>
      <p:sp>
        <p:nvSpPr>
          <p:cNvPr id="4" name="TextBox 3"/>
          <p:cNvSpPr txBox="1"/>
          <p:nvPr/>
        </p:nvSpPr>
        <p:spPr>
          <a:xfrm>
            <a:off x="1981201" y="6410524"/>
            <a:ext cx="3318537" cy="307777"/>
          </a:xfrm>
          <a:prstGeom prst="rect">
            <a:avLst/>
          </a:prstGeom>
          <a:noFill/>
        </p:spPr>
        <p:txBody>
          <a:bodyPr wrap="none" rtlCol="0">
            <a:spAutoFit/>
          </a:bodyPr>
          <a:lstStyle/>
          <a:p>
            <a:r>
              <a:rPr lang="en-US" sz="1400" dirty="0" err="1"/>
              <a:t>Sandybridge</a:t>
            </a:r>
            <a:r>
              <a:rPr lang="en-US" sz="1400" dirty="0"/>
              <a:t> (courtesy </a:t>
            </a:r>
            <a:r>
              <a:rPr lang="en-US" sz="1400" dirty="0" err="1"/>
              <a:t>anandtech.com</a:t>
            </a:r>
            <a:r>
              <a:rPr lang="en-US" sz="1400" dirty="0"/>
              <a:t>)</a:t>
            </a:r>
          </a:p>
        </p:txBody>
      </p:sp>
      <p:pic>
        <p:nvPicPr>
          <p:cNvPr id="5" name="Picture 4" descr="sandybridge.jpg"/>
          <p:cNvPicPr>
            <a:picLocks noChangeAspect="1"/>
          </p:cNvPicPr>
          <p:nvPr/>
        </p:nvPicPr>
        <p:blipFill>
          <a:blip r:embed="rId2"/>
          <a:stretch>
            <a:fillRect/>
          </a:stretch>
        </p:blipFill>
        <p:spPr>
          <a:xfrm>
            <a:off x="2260461" y="5256646"/>
            <a:ext cx="2339036" cy="1178818"/>
          </a:xfrm>
          <a:prstGeom prst="rect">
            <a:avLst/>
          </a:prstGeom>
        </p:spPr>
      </p:pic>
      <p:sp>
        <p:nvSpPr>
          <p:cNvPr id="8" name="TextBox 7"/>
          <p:cNvSpPr txBox="1"/>
          <p:nvPr/>
        </p:nvSpPr>
        <p:spPr>
          <a:xfrm>
            <a:off x="6831349" y="6397365"/>
            <a:ext cx="2375971" cy="307777"/>
          </a:xfrm>
          <a:prstGeom prst="rect">
            <a:avLst/>
          </a:prstGeom>
          <a:noFill/>
        </p:spPr>
        <p:txBody>
          <a:bodyPr wrap="none" rtlCol="0">
            <a:spAutoFit/>
          </a:bodyPr>
          <a:lstStyle/>
          <a:p>
            <a:r>
              <a:rPr lang="en-US" sz="1400" dirty="0" err="1"/>
              <a:t>Geoforce</a:t>
            </a:r>
            <a:r>
              <a:rPr lang="en-US" sz="1400" dirty="0"/>
              <a:t> GTX 480  (</a:t>
            </a:r>
            <a:r>
              <a:rPr lang="en-US" sz="1400" dirty="0" err="1"/>
              <a:t>Nvidia</a:t>
            </a:r>
            <a:r>
              <a:rPr lang="en-US" sz="1400" dirty="0"/>
              <a:t>)</a:t>
            </a:r>
          </a:p>
        </p:txBody>
      </p:sp>
      <p:pic>
        <p:nvPicPr>
          <p:cNvPr id="9" name="Picture 8"/>
          <p:cNvPicPr>
            <a:picLocks noChangeAspect="1"/>
          </p:cNvPicPr>
          <p:nvPr/>
        </p:nvPicPr>
        <p:blipFill>
          <a:blip r:embed="rId3"/>
          <a:stretch>
            <a:fillRect/>
          </a:stretch>
        </p:blipFill>
        <p:spPr>
          <a:xfrm>
            <a:off x="5263464" y="5380159"/>
            <a:ext cx="899525" cy="1030365"/>
          </a:xfrm>
          <a:prstGeom prst="rect">
            <a:avLst/>
          </a:prstGeom>
        </p:spPr>
      </p:pic>
      <p:sp>
        <p:nvSpPr>
          <p:cNvPr id="10" name="TextBox 9"/>
          <p:cNvSpPr txBox="1"/>
          <p:nvPr/>
        </p:nvSpPr>
        <p:spPr>
          <a:xfrm>
            <a:off x="5229999" y="6435465"/>
            <a:ext cx="1458797" cy="307777"/>
          </a:xfrm>
          <a:prstGeom prst="rect">
            <a:avLst/>
          </a:prstGeom>
          <a:noFill/>
        </p:spPr>
        <p:txBody>
          <a:bodyPr wrap="none" rtlCol="0">
            <a:spAutoFit/>
          </a:bodyPr>
          <a:lstStyle/>
          <a:p>
            <a:r>
              <a:rPr lang="en-US" sz="1400" dirty="0"/>
              <a:t>AMD Fusion APU</a:t>
            </a:r>
          </a:p>
        </p:txBody>
      </p:sp>
      <p:pic>
        <p:nvPicPr>
          <p:cNvPr id="11" name="Picture 10" descr="nvidia-geforce-gtx480.png"/>
          <p:cNvPicPr>
            <a:picLocks noChangeAspect="1"/>
          </p:cNvPicPr>
          <p:nvPr/>
        </p:nvPicPr>
        <p:blipFill>
          <a:blip r:embed="rId4"/>
          <a:stretch>
            <a:fillRect/>
          </a:stretch>
        </p:blipFill>
        <p:spPr>
          <a:xfrm>
            <a:off x="6652747" y="5256647"/>
            <a:ext cx="1756635" cy="1103077"/>
          </a:xfrm>
          <a:prstGeom prst="rect">
            <a:avLst/>
          </a:prstGeom>
        </p:spPr>
      </p:pic>
      <p:cxnSp>
        <p:nvCxnSpPr>
          <p:cNvPr id="14" name="Straight Connector 13"/>
          <p:cNvCxnSpPr/>
          <p:nvPr/>
        </p:nvCxnSpPr>
        <p:spPr>
          <a:xfrm>
            <a:off x="1689101" y="5046638"/>
            <a:ext cx="8639245" cy="1588"/>
          </a:xfrm>
          <a:prstGeom prst="line">
            <a:avLst/>
          </a:prstGeom>
          <a:ln>
            <a:prstDash val="lgDashDotDot"/>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689101" y="3394050"/>
            <a:ext cx="8639245" cy="1588"/>
          </a:xfrm>
          <a:prstGeom prst="line">
            <a:avLst/>
          </a:prstGeom>
          <a:ln>
            <a:prstDash val="lgDashDotDot"/>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43154" y="4294475"/>
            <a:ext cx="2743200" cy="666126"/>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Concurrent </a:t>
            </a:r>
          </a:p>
          <a:p>
            <a:pPr algn="ctr"/>
            <a:r>
              <a:rPr lang="en-US" dirty="0">
                <a:solidFill>
                  <a:srgbClr val="000000"/>
                </a:solidFill>
              </a:rPr>
              <a:t>Data Structures</a:t>
            </a:r>
          </a:p>
        </p:txBody>
      </p:sp>
      <p:pic>
        <p:nvPicPr>
          <p:cNvPr id="23" name="Picture 22" descr="infiniband.jpg"/>
          <p:cNvPicPr>
            <a:picLocks noChangeAspect="1"/>
          </p:cNvPicPr>
          <p:nvPr/>
        </p:nvPicPr>
        <p:blipFill>
          <a:blip r:embed="rId5"/>
          <a:stretch>
            <a:fillRect/>
          </a:stretch>
        </p:blipFill>
        <p:spPr>
          <a:xfrm>
            <a:off x="2857774" y="3450055"/>
            <a:ext cx="1270000" cy="1270000"/>
          </a:xfrm>
          <a:prstGeom prst="rect">
            <a:avLst/>
          </a:prstGeom>
        </p:spPr>
      </p:pic>
      <p:sp>
        <p:nvSpPr>
          <p:cNvPr id="24" name="TextBox 23"/>
          <p:cNvSpPr txBox="1"/>
          <p:nvPr/>
        </p:nvSpPr>
        <p:spPr>
          <a:xfrm>
            <a:off x="2260462" y="4665638"/>
            <a:ext cx="2848857" cy="338554"/>
          </a:xfrm>
          <a:prstGeom prst="rect">
            <a:avLst/>
          </a:prstGeom>
          <a:noFill/>
        </p:spPr>
        <p:txBody>
          <a:bodyPr wrap="none" rtlCol="0">
            <a:spAutoFit/>
          </a:bodyPr>
          <a:lstStyle/>
          <a:p>
            <a:r>
              <a:rPr lang="en-US" sz="1600" dirty="0" err="1"/>
              <a:t>Infiniband</a:t>
            </a:r>
            <a:r>
              <a:rPr lang="en-US" sz="1600" dirty="0"/>
              <a:t> style interconnect</a:t>
            </a:r>
          </a:p>
        </p:txBody>
      </p:sp>
      <p:sp>
        <p:nvSpPr>
          <p:cNvPr id="25" name="Rectangle 24"/>
          <p:cNvSpPr/>
          <p:nvPr/>
        </p:nvSpPr>
        <p:spPr>
          <a:xfrm>
            <a:off x="8991601" y="1219201"/>
            <a:ext cx="1524000" cy="2009749"/>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FF"/>
                </a:solidFill>
              </a:rPr>
              <a:t>(1) Formal </a:t>
            </a:r>
          </a:p>
          <a:p>
            <a:pPr algn="ctr"/>
            <a:r>
              <a:rPr lang="en-US" b="1" dirty="0">
                <a:solidFill>
                  <a:srgbClr val="0000FF"/>
                </a:solidFill>
              </a:rPr>
              <a:t>Methods at the User Application Level</a:t>
            </a:r>
            <a:endParaRPr lang="en-US" b="1" u="sng" dirty="0">
              <a:solidFill>
                <a:srgbClr val="0000FF"/>
              </a:solidFill>
            </a:endParaRPr>
          </a:p>
        </p:txBody>
      </p:sp>
      <p:sp>
        <p:nvSpPr>
          <p:cNvPr id="26" name="Rectangle 25"/>
          <p:cNvSpPr/>
          <p:nvPr/>
        </p:nvSpPr>
        <p:spPr>
          <a:xfrm>
            <a:off x="4471554" y="2277046"/>
            <a:ext cx="2743200" cy="984973"/>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Problem-Solving </a:t>
            </a:r>
          </a:p>
          <a:p>
            <a:pPr algn="ctr"/>
            <a:r>
              <a:rPr lang="en-US" dirty="0">
                <a:solidFill>
                  <a:srgbClr val="000000"/>
                </a:solidFill>
              </a:rPr>
              <a:t>Environments</a:t>
            </a:r>
          </a:p>
          <a:p>
            <a:pPr algn="ctr"/>
            <a:r>
              <a:rPr lang="en-US" dirty="0">
                <a:solidFill>
                  <a:srgbClr val="000000"/>
                </a:solidFill>
              </a:rPr>
              <a:t>e.g. Uintah, Charm++, ADLB</a:t>
            </a:r>
          </a:p>
        </p:txBody>
      </p:sp>
      <p:sp>
        <p:nvSpPr>
          <p:cNvPr id="27" name="Rectangle 26"/>
          <p:cNvSpPr/>
          <p:nvPr/>
        </p:nvSpPr>
        <p:spPr>
          <a:xfrm>
            <a:off x="4471554" y="1270001"/>
            <a:ext cx="2743200" cy="848955"/>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Problem Solving Environment based</a:t>
            </a:r>
          </a:p>
          <a:p>
            <a:pPr algn="ctr"/>
            <a:r>
              <a:rPr lang="en-US" b="1" u="sng" dirty="0">
                <a:solidFill>
                  <a:srgbClr val="000000"/>
                </a:solidFill>
              </a:rPr>
              <a:t>User Applications</a:t>
            </a:r>
          </a:p>
        </p:txBody>
      </p:sp>
      <p:sp>
        <p:nvSpPr>
          <p:cNvPr id="28" name="Rectangle 27"/>
          <p:cNvSpPr/>
          <p:nvPr/>
        </p:nvSpPr>
        <p:spPr>
          <a:xfrm>
            <a:off x="5843154" y="3524875"/>
            <a:ext cx="2743200" cy="666126"/>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High Performance</a:t>
            </a:r>
          </a:p>
          <a:p>
            <a:pPr algn="ctr"/>
            <a:r>
              <a:rPr lang="en-US" dirty="0">
                <a:solidFill>
                  <a:srgbClr val="000000"/>
                </a:solidFill>
              </a:rPr>
              <a:t>MPI Libraries </a:t>
            </a:r>
          </a:p>
        </p:txBody>
      </p:sp>
      <p:pic>
        <p:nvPicPr>
          <p:cNvPr id="29" name="Picture 28" descr="jaguar-6-0.jpg"/>
          <p:cNvPicPr>
            <a:picLocks noChangeAspect="1"/>
          </p:cNvPicPr>
          <p:nvPr/>
        </p:nvPicPr>
        <p:blipFill>
          <a:blip r:embed="rId6" cstate="print"/>
          <a:stretch>
            <a:fillRect/>
          </a:stretch>
        </p:blipFill>
        <p:spPr>
          <a:xfrm>
            <a:off x="1981201" y="1672164"/>
            <a:ext cx="2146574" cy="1431765"/>
          </a:xfrm>
          <a:prstGeom prst="rect">
            <a:avLst/>
          </a:prstGeom>
        </p:spPr>
      </p:pic>
      <p:sp>
        <p:nvSpPr>
          <p:cNvPr id="20" name="Rectangle 19"/>
          <p:cNvSpPr/>
          <p:nvPr/>
        </p:nvSpPr>
        <p:spPr>
          <a:xfrm>
            <a:off x="8991600" y="3429000"/>
            <a:ext cx="1524000" cy="129540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FF"/>
                </a:solidFill>
              </a:rPr>
              <a:t>(2) Formal </a:t>
            </a:r>
          </a:p>
          <a:p>
            <a:pPr algn="ctr"/>
            <a:r>
              <a:rPr lang="en-US" b="1" dirty="0">
                <a:solidFill>
                  <a:srgbClr val="0000FF"/>
                </a:solidFill>
              </a:rPr>
              <a:t>Dynamic Methods for MPI</a:t>
            </a:r>
            <a:endParaRPr lang="en-US" b="1" u="sng" dirty="0">
              <a:solidFill>
                <a:srgbClr val="0000FF"/>
              </a:solidFill>
            </a:endParaRPr>
          </a:p>
        </p:txBody>
      </p:sp>
      <p:sp>
        <p:nvSpPr>
          <p:cNvPr id="22" name="Rectangle 21"/>
          <p:cNvSpPr/>
          <p:nvPr/>
        </p:nvSpPr>
        <p:spPr>
          <a:xfrm>
            <a:off x="8991600" y="5105400"/>
            <a:ext cx="1524000" cy="129540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FF"/>
                </a:solidFill>
              </a:rPr>
              <a:t>(3) Formal </a:t>
            </a:r>
          </a:p>
          <a:p>
            <a:pPr algn="ctr"/>
            <a:r>
              <a:rPr lang="en-US" b="1" dirty="0">
                <a:solidFill>
                  <a:srgbClr val="0000FF"/>
                </a:solidFill>
              </a:rPr>
              <a:t>Analysis for CUDA Programs</a:t>
            </a:r>
            <a:endParaRPr lang="en-US" b="1" u="sng" dirty="0">
              <a:solidFill>
                <a:srgbClr val="0000FF"/>
              </a:solidFill>
            </a:endParaRPr>
          </a:p>
        </p:txBody>
      </p:sp>
    </p:spTree>
    <p:extLst>
      <p:ext uri="{BB962C8B-B14F-4D97-AF65-F5344CB8AC3E}">
        <p14:creationId xmlns:p14="http://schemas.microsoft.com/office/powerpoint/2010/main" val="4196025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0" y="274638"/>
            <a:ext cx="9144000" cy="1143000"/>
          </a:xfrm>
        </p:spPr>
        <p:txBody>
          <a:bodyPr>
            <a:normAutofit fontScale="90000"/>
          </a:bodyPr>
          <a:lstStyle/>
          <a:p>
            <a:r>
              <a:rPr lang="en-US" dirty="0"/>
              <a:t>Why conventional testing is inadequate</a:t>
            </a:r>
          </a:p>
        </p:txBody>
      </p:sp>
      <p:sp>
        <p:nvSpPr>
          <p:cNvPr id="5" name="Content Placeholder 4"/>
          <p:cNvSpPr>
            <a:spLocks noGrp="1"/>
          </p:cNvSpPr>
          <p:nvPr>
            <p:ph sz="half" idx="1"/>
          </p:nvPr>
        </p:nvSpPr>
        <p:spPr>
          <a:xfrm>
            <a:off x="1752600" y="1600200"/>
            <a:ext cx="4038600" cy="990600"/>
          </a:xfrm>
        </p:spPr>
        <p:txBody>
          <a:bodyPr>
            <a:normAutofit/>
          </a:bodyPr>
          <a:lstStyle/>
          <a:p>
            <a:pPr>
              <a:buNone/>
            </a:pPr>
            <a:r>
              <a:rPr lang="en-US" sz="2000" dirty="0"/>
              <a:t>	Exponential number of paths; </a:t>
            </a:r>
          </a:p>
          <a:p>
            <a:pPr>
              <a:buNone/>
            </a:pPr>
            <a:r>
              <a:rPr lang="en-US" sz="2000" dirty="0"/>
              <a:t>	</a:t>
            </a:r>
            <a:r>
              <a:rPr lang="en-US" sz="2000" dirty="0">
                <a:solidFill>
                  <a:srgbClr val="CC3300"/>
                </a:solidFill>
              </a:rPr>
              <a:t>the bug </a:t>
            </a:r>
            <a:r>
              <a:rPr lang="en-US" sz="2000" dirty="0"/>
              <a:t>may be deeply hidden</a:t>
            </a:r>
          </a:p>
        </p:txBody>
      </p:sp>
      <p:grpSp>
        <p:nvGrpSpPr>
          <p:cNvPr id="2" name="Group 32"/>
          <p:cNvGrpSpPr/>
          <p:nvPr/>
        </p:nvGrpSpPr>
        <p:grpSpPr>
          <a:xfrm>
            <a:off x="2590800" y="2758804"/>
            <a:ext cx="1752600" cy="1145026"/>
            <a:chOff x="2667000" y="4341374"/>
            <a:chExt cx="4191000" cy="2059426"/>
          </a:xfrm>
        </p:grpSpPr>
        <p:sp>
          <p:nvSpPr>
            <p:cNvPr id="22" name="Rounded Rectangle 21"/>
            <p:cNvSpPr/>
            <p:nvPr/>
          </p:nvSpPr>
          <p:spPr>
            <a:xfrm>
              <a:off x="5382385" y="5942587"/>
              <a:ext cx="1475615" cy="4572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200" dirty="0">
                <a:latin typeface="Lucida Console" pitchFamily="49" charset="0"/>
              </a:endParaRPr>
            </a:p>
          </p:txBody>
        </p:sp>
        <p:sp>
          <p:nvSpPr>
            <p:cNvPr id="23" name="Flowchart: Decision 21"/>
            <p:cNvSpPr/>
            <p:nvPr/>
          </p:nvSpPr>
          <p:spPr>
            <a:xfrm>
              <a:off x="3572128" y="4951987"/>
              <a:ext cx="2464668" cy="764532"/>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dirty="0">
                  <a:solidFill>
                    <a:srgbClr val="FFFF00"/>
                  </a:solidFill>
                  <a:latin typeface="Lucida Console" pitchFamily="49" charset="0"/>
                </a:rPr>
                <a:t>E1</a:t>
              </a:r>
              <a:endParaRPr lang="en-US" sz="1600" b="1" dirty="0">
                <a:solidFill>
                  <a:srgbClr val="FFFF00"/>
                </a:solidFill>
              </a:endParaRPr>
            </a:p>
          </p:txBody>
        </p:sp>
        <p:sp>
          <p:nvSpPr>
            <p:cNvPr id="24" name="Rounded Rectangle 23"/>
            <p:cNvSpPr/>
            <p:nvPr/>
          </p:nvSpPr>
          <p:spPr>
            <a:xfrm>
              <a:off x="2667000" y="5942587"/>
              <a:ext cx="1508547" cy="45821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400" dirty="0">
                <a:latin typeface="Lucida Console" pitchFamily="49" charset="0"/>
              </a:endParaRPr>
            </a:p>
          </p:txBody>
        </p:sp>
        <p:cxnSp>
          <p:nvCxnSpPr>
            <p:cNvPr id="25" name="Shape 24"/>
            <p:cNvCxnSpPr/>
            <p:nvPr/>
          </p:nvCxnSpPr>
          <p:spPr>
            <a:xfrm>
              <a:off x="6019800" y="5334253"/>
              <a:ext cx="99862" cy="608334"/>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6" name="Shape 25"/>
            <p:cNvCxnSpPr/>
            <p:nvPr/>
          </p:nvCxnSpPr>
          <p:spPr>
            <a:xfrm rot="10800000" flipV="1">
              <a:off x="3421274" y="5332987"/>
              <a:ext cx="156166" cy="58614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8" name="Straight Arrow Connector 27"/>
            <p:cNvCxnSpPr/>
            <p:nvPr/>
          </p:nvCxnSpPr>
          <p:spPr>
            <a:xfrm rot="16200000" flipH="1">
              <a:off x="4610003" y="4816152"/>
              <a:ext cx="350146" cy="1221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Rounded Rectangle 28"/>
            <p:cNvSpPr/>
            <p:nvPr/>
          </p:nvSpPr>
          <p:spPr>
            <a:xfrm>
              <a:off x="3647556" y="4341374"/>
              <a:ext cx="2338248" cy="30581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dirty="0">
                <a:latin typeface="Lucida Console" pitchFamily="49" charset="0"/>
              </a:endParaRPr>
            </a:p>
          </p:txBody>
        </p:sp>
      </p:grpSp>
      <p:grpSp>
        <p:nvGrpSpPr>
          <p:cNvPr id="3" name="Group 42"/>
          <p:cNvGrpSpPr/>
          <p:nvPr/>
        </p:nvGrpSpPr>
        <p:grpSpPr>
          <a:xfrm>
            <a:off x="3200400" y="3886200"/>
            <a:ext cx="1752600" cy="974996"/>
            <a:chOff x="1143000" y="4818230"/>
            <a:chExt cx="1752600" cy="974996"/>
          </a:xfrm>
        </p:grpSpPr>
        <p:sp>
          <p:nvSpPr>
            <p:cNvPr id="36" name="Rounded Rectangle 35"/>
            <p:cNvSpPr/>
            <p:nvPr/>
          </p:nvSpPr>
          <p:spPr>
            <a:xfrm>
              <a:off x="2278525" y="5538463"/>
              <a:ext cx="617075" cy="2542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200" dirty="0">
                <a:latin typeface="Lucida Console" pitchFamily="49" charset="0"/>
              </a:endParaRPr>
            </a:p>
          </p:txBody>
        </p:sp>
        <p:sp>
          <p:nvSpPr>
            <p:cNvPr id="37" name="Flowchart: Decision 21"/>
            <p:cNvSpPr/>
            <p:nvPr/>
          </p:nvSpPr>
          <p:spPr>
            <a:xfrm>
              <a:off x="1521508" y="4987696"/>
              <a:ext cx="1030679" cy="425074"/>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dirty="0">
                  <a:solidFill>
                    <a:srgbClr val="FFFF00"/>
                  </a:solidFill>
                  <a:latin typeface="Lucida Console" pitchFamily="49" charset="0"/>
                </a:rPr>
                <a:t>E2</a:t>
              </a:r>
              <a:endParaRPr lang="en-US" sz="1600" b="1" dirty="0">
                <a:solidFill>
                  <a:srgbClr val="FFFF00"/>
                </a:solidFill>
              </a:endParaRPr>
            </a:p>
          </p:txBody>
        </p:sp>
        <p:sp>
          <p:nvSpPr>
            <p:cNvPr id="38" name="Rounded Rectangle 37"/>
            <p:cNvSpPr/>
            <p:nvPr/>
          </p:nvSpPr>
          <p:spPr>
            <a:xfrm>
              <a:off x="1143000" y="5538463"/>
              <a:ext cx="630847" cy="25476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400" dirty="0">
                <a:latin typeface="Lucida Console" pitchFamily="49" charset="0"/>
              </a:endParaRPr>
            </a:p>
          </p:txBody>
        </p:sp>
        <p:cxnSp>
          <p:nvCxnSpPr>
            <p:cNvPr id="39" name="Shape 38"/>
            <p:cNvCxnSpPr/>
            <p:nvPr/>
          </p:nvCxnSpPr>
          <p:spPr>
            <a:xfrm>
              <a:off x="2545080" y="5200234"/>
              <a:ext cx="41760" cy="338229"/>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0" name="Shape 39"/>
            <p:cNvCxnSpPr/>
            <p:nvPr/>
          </p:nvCxnSpPr>
          <p:spPr>
            <a:xfrm rot="10800000" flipV="1">
              <a:off x="1458424" y="5199530"/>
              <a:ext cx="65306" cy="32589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1" name="Straight Arrow Connector 40"/>
            <p:cNvCxnSpPr/>
            <p:nvPr/>
          </p:nvCxnSpPr>
          <p:spPr>
            <a:xfrm rot="16200000" flipH="1">
              <a:off x="1931402" y="4913015"/>
              <a:ext cx="194679" cy="510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grpSp>
        <p:nvGrpSpPr>
          <p:cNvPr id="6" name="Group 43"/>
          <p:cNvGrpSpPr/>
          <p:nvPr/>
        </p:nvGrpSpPr>
        <p:grpSpPr>
          <a:xfrm>
            <a:off x="3733800" y="5257800"/>
            <a:ext cx="1752600" cy="974996"/>
            <a:chOff x="1143000" y="4818230"/>
            <a:chExt cx="1752600" cy="974996"/>
          </a:xfrm>
        </p:grpSpPr>
        <p:sp>
          <p:nvSpPr>
            <p:cNvPr id="45" name="Rounded Rectangle 44"/>
            <p:cNvSpPr/>
            <p:nvPr/>
          </p:nvSpPr>
          <p:spPr>
            <a:xfrm>
              <a:off x="2278525" y="5538463"/>
              <a:ext cx="617075" cy="2542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200" dirty="0">
                <a:latin typeface="Lucida Console" pitchFamily="49" charset="0"/>
              </a:endParaRPr>
            </a:p>
          </p:txBody>
        </p:sp>
        <p:sp>
          <p:nvSpPr>
            <p:cNvPr id="46" name="Flowchart: Decision 21"/>
            <p:cNvSpPr/>
            <p:nvPr/>
          </p:nvSpPr>
          <p:spPr>
            <a:xfrm>
              <a:off x="1521508" y="4987696"/>
              <a:ext cx="1030679" cy="425074"/>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dirty="0">
                  <a:solidFill>
                    <a:srgbClr val="FFFF00"/>
                  </a:solidFill>
                  <a:latin typeface="Lucida Console" pitchFamily="49" charset="0"/>
                </a:rPr>
                <a:t>En</a:t>
              </a:r>
              <a:endParaRPr lang="en-US" sz="1600" b="1" dirty="0">
                <a:solidFill>
                  <a:srgbClr val="FFFF00"/>
                </a:solidFill>
              </a:endParaRPr>
            </a:p>
          </p:txBody>
        </p:sp>
        <p:sp>
          <p:nvSpPr>
            <p:cNvPr id="47" name="Rounded Rectangle 46"/>
            <p:cNvSpPr/>
            <p:nvPr/>
          </p:nvSpPr>
          <p:spPr>
            <a:xfrm>
              <a:off x="1143000" y="5538463"/>
              <a:ext cx="630847" cy="25476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400" dirty="0">
                <a:latin typeface="Lucida Console" pitchFamily="49" charset="0"/>
              </a:endParaRPr>
            </a:p>
          </p:txBody>
        </p:sp>
        <p:cxnSp>
          <p:nvCxnSpPr>
            <p:cNvPr id="48" name="Shape 47"/>
            <p:cNvCxnSpPr/>
            <p:nvPr/>
          </p:nvCxnSpPr>
          <p:spPr>
            <a:xfrm>
              <a:off x="2545080" y="5200234"/>
              <a:ext cx="41760" cy="338229"/>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9" name="Shape 48"/>
            <p:cNvCxnSpPr/>
            <p:nvPr/>
          </p:nvCxnSpPr>
          <p:spPr>
            <a:xfrm rot="10800000" flipV="1">
              <a:off x="1458424" y="5199530"/>
              <a:ext cx="65306" cy="32589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0" name="Straight Arrow Connector 49"/>
            <p:cNvCxnSpPr/>
            <p:nvPr/>
          </p:nvCxnSpPr>
          <p:spPr>
            <a:xfrm rot="16200000" flipH="1">
              <a:off x="1931402" y="4913015"/>
              <a:ext cx="194679" cy="510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sp>
        <p:nvSpPr>
          <p:cNvPr id="51" name="TextBox 50"/>
          <p:cNvSpPr txBox="1"/>
          <p:nvPr/>
        </p:nvSpPr>
        <p:spPr>
          <a:xfrm>
            <a:off x="3124200" y="4953000"/>
            <a:ext cx="152400" cy="369332"/>
          </a:xfrm>
          <a:prstGeom prst="rect">
            <a:avLst/>
          </a:prstGeom>
          <a:noFill/>
        </p:spPr>
        <p:txBody>
          <a:bodyPr wrap="square" rtlCol="0">
            <a:spAutoFit/>
          </a:bodyPr>
          <a:lstStyle/>
          <a:p>
            <a:r>
              <a:rPr lang="en-US" dirty="0"/>
              <a:t>…</a:t>
            </a:r>
          </a:p>
        </p:txBody>
      </p:sp>
      <p:sp>
        <p:nvSpPr>
          <p:cNvPr id="52" name="TextBox 51"/>
          <p:cNvSpPr txBox="1"/>
          <p:nvPr/>
        </p:nvSpPr>
        <p:spPr>
          <a:xfrm>
            <a:off x="2743201" y="3886200"/>
            <a:ext cx="344039" cy="369332"/>
          </a:xfrm>
          <a:prstGeom prst="rect">
            <a:avLst/>
          </a:prstGeom>
          <a:noFill/>
        </p:spPr>
        <p:txBody>
          <a:bodyPr wrap="square" rtlCol="0">
            <a:spAutoFit/>
          </a:bodyPr>
          <a:lstStyle/>
          <a:p>
            <a:r>
              <a:rPr lang="en-US" dirty="0"/>
              <a:t>…</a:t>
            </a:r>
          </a:p>
        </p:txBody>
      </p:sp>
      <p:sp>
        <p:nvSpPr>
          <p:cNvPr id="53" name="TextBox 52"/>
          <p:cNvSpPr txBox="1"/>
          <p:nvPr/>
        </p:nvSpPr>
        <p:spPr>
          <a:xfrm flipV="1">
            <a:off x="4495801" y="6324600"/>
            <a:ext cx="344039" cy="369332"/>
          </a:xfrm>
          <a:prstGeom prst="rect">
            <a:avLst/>
          </a:prstGeom>
          <a:noFill/>
        </p:spPr>
        <p:txBody>
          <a:bodyPr wrap="square" rtlCol="0">
            <a:spAutoFit/>
          </a:bodyPr>
          <a:lstStyle/>
          <a:p>
            <a:r>
              <a:rPr lang="en-US" dirty="0"/>
              <a:t>…</a:t>
            </a:r>
          </a:p>
        </p:txBody>
      </p:sp>
      <p:grpSp>
        <p:nvGrpSpPr>
          <p:cNvPr id="7" name="Group 186"/>
          <p:cNvGrpSpPr>
            <a:grpSpLocks/>
          </p:cNvGrpSpPr>
          <p:nvPr/>
        </p:nvGrpSpPr>
        <p:grpSpPr bwMode="auto">
          <a:xfrm>
            <a:off x="7046913" y="2897188"/>
            <a:ext cx="152400" cy="2665412"/>
            <a:chOff x="533400" y="1753394"/>
            <a:chExt cx="152400" cy="2666206"/>
          </a:xfrm>
        </p:grpSpPr>
        <p:cxnSp>
          <p:nvCxnSpPr>
            <p:cNvPr id="55"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56"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7"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8"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9"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0"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1"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62" name="Straight Connector 181"/>
          <p:cNvCxnSpPr>
            <a:cxnSpLocks noChangeShapeType="1"/>
          </p:cNvCxnSpPr>
          <p:nvPr/>
        </p:nvCxnSpPr>
        <p:spPr bwMode="auto">
          <a:xfrm>
            <a:off x="6970713" y="2895600"/>
            <a:ext cx="2514600" cy="1588"/>
          </a:xfrm>
          <a:prstGeom prst="line">
            <a:avLst/>
          </a:prstGeom>
          <a:noFill/>
          <a:ln w="9525">
            <a:solidFill>
              <a:schemeClr val="tx1"/>
            </a:solidFill>
            <a:round/>
            <a:headEnd/>
            <a:tailEnd/>
          </a:ln>
        </p:spPr>
      </p:cxnSp>
      <p:cxnSp>
        <p:nvCxnSpPr>
          <p:cNvPr id="63" name="Straight Connector 182"/>
          <p:cNvCxnSpPr>
            <a:cxnSpLocks noChangeShapeType="1"/>
          </p:cNvCxnSpPr>
          <p:nvPr/>
        </p:nvCxnSpPr>
        <p:spPr bwMode="auto">
          <a:xfrm>
            <a:off x="6970713" y="5561014"/>
            <a:ext cx="2514600" cy="1587"/>
          </a:xfrm>
          <a:prstGeom prst="line">
            <a:avLst/>
          </a:prstGeom>
          <a:noFill/>
          <a:ln w="9525">
            <a:solidFill>
              <a:schemeClr val="tx1"/>
            </a:solidFill>
            <a:round/>
            <a:headEnd/>
            <a:tailEnd/>
          </a:ln>
        </p:spPr>
      </p:cxnSp>
      <p:grpSp>
        <p:nvGrpSpPr>
          <p:cNvPr id="8" name="Group 187"/>
          <p:cNvGrpSpPr>
            <a:grpSpLocks/>
          </p:cNvGrpSpPr>
          <p:nvPr/>
        </p:nvGrpSpPr>
        <p:grpSpPr bwMode="auto">
          <a:xfrm>
            <a:off x="7580313" y="2895601"/>
            <a:ext cx="152400" cy="2665413"/>
            <a:chOff x="533400" y="1753394"/>
            <a:chExt cx="152400" cy="2666206"/>
          </a:xfrm>
        </p:grpSpPr>
        <p:cxnSp>
          <p:nvCxnSpPr>
            <p:cNvPr id="65"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66"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7"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8"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9" name="Oval 96"/>
            <p:cNvSpPr>
              <a:spLocks noChangeArrowheads="1"/>
            </p:cNvSpPr>
            <p:nvPr/>
          </p:nvSpPr>
          <p:spPr bwMode="auto">
            <a:xfrm>
              <a:off x="533400" y="3048794"/>
              <a:ext cx="152400" cy="15240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70"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1"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9" name="Group 195"/>
          <p:cNvGrpSpPr>
            <a:grpSpLocks/>
          </p:cNvGrpSpPr>
          <p:nvPr/>
        </p:nvGrpSpPr>
        <p:grpSpPr bwMode="auto">
          <a:xfrm>
            <a:off x="8113713" y="2895601"/>
            <a:ext cx="152400" cy="2665413"/>
            <a:chOff x="533400" y="1753394"/>
            <a:chExt cx="152400" cy="2666206"/>
          </a:xfrm>
        </p:grpSpPr>
        <p:cxnSp>
          <p:nvCxnSpPr>
            <p:cNvPr id="73"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74"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5"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6"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7"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8"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9" name="Oval 96"/>
            <p:cNvSpPr>
              <a:spLocks noChangeArrowheads="1"/>
            </p:cNvSpPr>
            <p:nvPr/>
          </p:nvSpPr>
          <p:spPr bwMode="auto">
            <a:xfrm>
              <a:off x="533400" y="36583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grpSp>
      <p:grpSp>
        <p:nvGrpSpPr>
          <p:cNvPr id="10" name="Group 203"/>
          <p:cNvGrpSpPr>
            <a:grpSpLocks/>
          </p:cNvGrpSpPr>
          <p:nvPr/>
        </p:nvGrpSpPr>
        <p:grpSpPr bwMode="auto">
          <a:xfrm>
            <a:off x="8723313" y="2895601"/>
            <a:ext cx="152400" cy="2665413"/>
            <a:chOff x="533400" y="1753394"/>
            <a:chExt cx="152400" cy="2666206"/>
          </a:xfrm>
        </p:grpSpPr>
        <p:cxnSp>
          <p:nvCxnSpPr>
            <p:cNvPr id="81"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82"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83"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84"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85"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86"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87"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11" name="Group 211"/>
          <p:cNvGrpSpPr>
            <a:grpSpLocks/>
          </p:cNvGrpSpPr>
          <p:nvPr/>
        </p:nvGrpSpPr>
        <p:grpSpPr bwMode="auto">
          <a:xfrm>
            <a:off x="9256713" y="2895601"/>
            <a:ext cx="152400" cy="2665413"/>
            <a:chOff x="533400" y="1753394"/>
            <a:chExt cx="152400" cy="2666206"/>
          </a:xfrm>
        </p:grpSpPr>
        <p:cxnSp>
          <p:nvCxnSpPr>
            <p:cNvPr id="89"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90"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91"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92"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93"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94"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95"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sp>
        <p:nvSpPr>
          <p:cNvPr id="96" name="Freeform 49"/>
          <p:cNvSpPr>
            <a:spLocks noChangeArrowheads="1"/>
          </p:cNvSpPr>
          <p:nvPr/>
        </p:nvSpPr>
        <p:spPr bwMode="auto">
          <a:xfrm>
            <a:off x="6799264" y="3810001"/>
            <a:ext cx="2954337" cy="957263"/>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97" name="Content Placeholder 4"/>
          <p:cNvSpPr>
            <a:spLocks noGrp="1"/>
          </p:cNvSpPr>
          <p:nvPr>
            <p:ph sz="half" idx="1"/>
          </p:nvPr>
        </p:nvSpPr>
        <p:spPr>
          <a:xfrm>
            <a:off x="6400800" y="1600200"/>
            <a:ext cx="4038600" cy="990600"/>
          </a:xfrm>
        </p:spPr>
        <p:txBody>
          <a:bodyPr>
            <a:normAutofit fontScale="85000" lnSpcReduction="10000"/>
          </a:bodyPr>
          <a:lstStyle/>
          <a:p>
            <a:pPr>
              <a:buNone/>
            </a:pPr>
            <a:r>
              <a:rPr lang="en-US" sz="2000" dirty="0"/>
              <a:t>	Exponential number of schedules; </a:t>
            </a:r>
            <a:r>
              <a:rPr lang="en-US" sz="2000" dirty="0">
                <a:solidFill>
                  <a:srgbClr val="CC3300"/>
                </a:solidFill>
              </a:rPr>
              <a:t>the bug </a:t>
            </a:r>
            <a:r>
              <a:rPr lang="en-US" sz="2000" dirty="0"/>
              <a:t>may be triggered only by</a:t>
            </a:r>
          </a:p>
          <a:p>
            <a:pPr>
              <a:buNone/>
            </a:pPr>
            <a:r>
              <a:rPr lang="en-US" sz="2000" dirty="0"/>
              <a:t>	one particular interleaving</a:t>
            </a:r>
          </a:p>
        </p:txBody>
      </p:sp>
      <p:sp>
        <p:nvSpPr>
          <p:cNvPr id="98" name="Lightning Bolt 97"/>
          <p:cNvSpPr/>
          <p:nvPr/>
        </p:nvSpPr>
        <p:spPr>
          <a:xfrm>
            <a:off x="3505200" y="6248400"/>
            <a:ext cx="381000" cy="381000"/>
          </a:xfrm>
          <a:prstGeom prst="lightningBol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flipV="1">
            <a:off x="4456562" y="5029200"/>
            <a:ext cx="344039" cy="369332"/>
          </a:xfrm>
          <a:prstGeom prst="rect">
            <a:avLst/>
          </a:prstGeom>
          <a:noFill/>
        </p:spPr>
        <p:txBody>
          <a:bodyPr wrap="square" rtlCol="0">
            <a:spAutoFit/>
          </a:bodyPr>
          <a:lstStyle/>
          <a:p>
            <a:r>
              <a:rPr lang="en-US" dirty="0"/>
              <a:t>…</a:t>
            </a:r>
          </a:p>
        </p:txBody>
      </p:sp>
      <p:sp>
        <p:nvSpPr>
          <p:cNvPr id="100" name="Freeform 99"/>
          <p:cNvSpPr/>
          <p:nvPr/>
        </p:nvSpPr>
        <p:spPr>
          <a:xfrm>
            <a:off x="7162800" y="3352800"/>
            <a:ext cx="2082800" cy="1231900"/>
          </a:xfrm>
          <a:custGeom>
            <a:avLst/>
            <a:gdLst>
              <a:gd name="connsiteX0" fmla="*/ 0 w 2082800"/>
              <a:gd name="connsiteY0" fmla="*/ 38100 h 1231900"/>
              <a:gd name="connsiteX1" fmla="*/ 63500 w 2082800"/>
              <a:gd name="connsiteY1" fmla="*/ 622300 h 1231900"/>
              <a:gd name="connsiteX2" fmla="*/ 381000 w 2082800"/>
              <a:gd name="connsiteY2" fmla="*/ 50800 h 1231900"/>
              <a:gd name="connsiteX3" fmla="*/ 889000 w 2082800"/>
              <a:gd name="connsiteY3" fmla="*/ 0 h 1231900"/>
              <a:gd name="connsiteX4" fmla="*/ 622300 w 2082800"/>
              <a:gd name="connsiteY4" fmla="*/ 317500 h 1231900"/>
              <a:gd name="connsiteX5" fmla="*/ 622300 w 2082800"/>
              <a:gd name="connsiteY5" fmla="*/ 673100 h 1231900"/>
              <a:gd name="connsiteX6" fmla="*/ 889000 w 2082800"/>
              <a:gd name="connsiteY6" fmla="*/ 317500 h 1231900"/>
              <a:gd name="connsiteX7" fmla="*/ 901700 w 2082800"/>
              <a:gd name="connsiteY7" fmla="*/ 876300 h 1231900"/>
              <a:gd name="connsiteX8" fmla="*/ 1498600 w 2082800"/>
              <a:gd name="connsiteY8" fmla="*/ 50800 h 1231900"/>
              <a:gd name="connsiteX9" fmla="*/ 1993900 w 2082800"/>
              <a:gd name="connsiteY9" fmla="*/ 25400 h 1231900"/>
              <a:gd name="connsiteX10" fmla="*/ 1790700 w 2082800"/>
              <a:gd name="connsiteY10" fmla="*/ 241300 h 1231900"/>
              <a:gd name="connsiteX11" fmla="*/ 2082800 w 2082800"/>
              <a:gd name="connsiteY11" fmla="*/ 279400 h 1231900"/>
              <a:gd name="connsiteX12" fmla="*/ 1193800 w 2082800"/>
              <a:gd name="connsiteY12" fmla="*/ 863600 h 1231900"/>
              <a:gd name="connsiteX13" fmla="*/ 1193800 w 2082800"/>
              <a:gd name="connsiteY13" fmla="*/ 1231900 h 123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2800" h="1231900">
                <a:moveTo>
                  <a:pt x="0" y="38100"/>
                </a:moveTo>
                <a:lnTo>
                  <a:pt x="63500" y="622300"/>
                </a:lnTo>
                <a:lnTo>
                  <a:pt x="381000" y="50800"/>
                </a:lnTo>
                <a:lnTo>
                  <a:pt x="889000" y="0"/>
                </a:lnTo>
                <a:lnTo>
                  <a:pt x="622300" y="317500"/>
                </a:lnTo>
                <a:lnTo>
                  <a:pt x="622300" y="673100"/>
                </a:lnTo>
                <a:lnTo>
                  <a:pt x="889000" y="317500"/>
                </a:lnTo>
                <a:lnTo>
                  <a:pt x="901700" y="876300"/>
                </a:lnTo>
                <a:lnTo>
                  <a:pt x="1498600" y="50800"/>
                </a:lnTo>
                <a:lnTo>
                  <a:pt x="1993900" y="25400"/>
                </a:lnTo>
                <a:lnTo>
                  <a:pt x="1790700" y="241300"/>
                </a:lnTo>
                <a:lnTo>
                  <a:pt x="2082800" y="279400"/>
                </a:lnTo>
                <a:lnTo>
                  <a:pt x="1193800" y="863600"/>
                </a:lnTo>
                <a:lnTo>
                  <a:pt x="1193800" y="1231900"/>
                </a:lnTo>
              </a:path>
            </a:pathLst>
          </a:custGeom>
          <a:ln>
            <a:solidFill>
              <a:srgbClr val="CC3300"/>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a:off x="3568700" y="2489200"/>
            <a:ext cx="1219200" cy="3683000"/>
          </a:xfrm>
          <a:custGeom>
            <a:avLst/>
            <a:gdLst>
              <a:gd name="connsiteX0" fmla="*/ 63500 w 1219200"/>
              <a:gd name="connsiteY0" fmla="*/ 0 h 3683000"/>
              <a:gd name="connsiteX1" fmla="*/ 88900 w 1219200"/>
              <a:gd name="connsiteY1" fmla="*/ 533400 h 3683000"/>
              <a:gd name="connsiteX2" fmla="*/ 596900 w 1219200"/>
              <a:gd name="connsiteY2" fmla="*/ 711200 h 3683000"/>
              <a:gd name="connsiteX3" fmla="*/ 698500 w 1219200"/>
              <a:gd name="connsiteY3" fmla="*/ 1498600 h 3683000"/>
              <a:gd name="connsiteX4" fmla="*/ 1181100 w 1219200"/>
              <a:gd name="connsiteY4" fmla="*/ 1663700 h 3683000"/>
              <a:gd name="connsiteX5" fmla="*/ 927100 w 1219200"/>
              <a:gd name="connsiteY5" fmla="*/ 2717800 h 3683000"/>
              <a:gd name="connsiteX6" fmla="*/ 215900 w 1219200"/>
              <a:gd name="connsiteY6" fmla="*/ 3009900 h 3683000"/>
              <a:gd name="connsiteX7" fmla="*/ 38100 w 1219200"/>
              <a:gd name="connsiteY7" fmla="*/ 3683000 h 368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 h="3683000">
                <a:moveTo>
                  <a:pt x="63500" y="0"/>
                </a:moveTo>
                <a:cubicBezTo>
                  <a:pt x="31750" y="207433"/>
                  <a:pt x="0" y="414867"/>
                  <a:pt x="88900" y="533400"/>
                </a:cubicBezTo>
                <a:cubicBezTo>
                  <a:pt x="177800" y="651933"/>
                  <a:pt x="495300" y="550333"/>
                  <a:pt x="596900" y="711200"/>
                </a:cubicBezTo>
                <a:cubicBezTo>
                  <a:pt x="698500" y="872067"/>
                  <a:pt x="601133" y="1339850"/>
                  <a:pt x="698500" y="1498600"/>
                </a:cubicBezTo>
                <a:cubicBezTo>
                  <a:pt x="795867" y="1657350"/>
                  <a:pt x="1143000" y="1460500"/>
                  <a:pt x="1181100" y="1663700"/>
                </a:cubicBezTo>
                <a:cubicBezTo>
                  <a:pt x="1219200" y="1866900"/>
                  <a:pt x="1087967" y="2493433"/>
                  <a:pt x="927100" y="2717800"/>
                </a:cubicBezTo>
                <a:cubicBezTo>
                  <a:pt x="766233" y="2942167"/>
                  <a:pt x="364067" y="2849033"/>
                  <a:pt x="215900" y="3009900"/>
                </a:cubicBezTo>
                <a:cubicBezTo>
                  <a:pt x="67733" y="3170767"/>
                  <a:pt x="38100" y="3683000"/>
                  <a:pt x="38100" y="3683000"/>
                </a:cubicBezTo>
              </a:path>
            </a:pathLst>
          </a:custGeom>
          <a:ln>
            <a:solidFill>
              <a:srgbClr val="CC3300"/>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TextBox 101"/>
          <p:cNvSpPr txBox="1"/>
          <p:nvPr/>
        </p:nvSpPr>
        <p:spPr>
          <a:xfrm>
            <a:off x="1981201" y="5486400"/>
            <a:ext cx="1604927" cy="923330"/>
          </a:xfrm>
          <a:prstGeom prst="rect">
            <a:avLst/>
          </a:prstGeom>
          <a:noFill/>
        </p:spPr>
        <p:txBody>
          <a:bodyPr wrap="none" rtlCol="0">
            <a:spAutoFit/>
          </a:bodyPr>
          <a:lstStyle/>
          <a:p>
            <a:r>
              <a:rPr lang="en-US" dirty="0">
                <a:solidFill>
                  <a:srgbClr val="CC3300"/>
                </a:solidFill>
              </a:rPr>
              <a:t>Must be lucky</a:t>
            </a:r>
          </a:p>
          <a:p>
            <a:r>
              <a:rPr lang="en-US" dirty="0">
                <a:solidFill>
                  <a:srgbClr val="CC3300"/>
                </a:solidFill>
              </a:rPr>
              <a:t>to force such </a:t>
            </a:r>
          </a:p>
          <a:p>
            <a:r>
              <a:rPr lang="en-US" dirty="0">
                <a:solidFill>
                  <a:srgbClr val="CC3300"/>
                </a:solidFill>
              </a:rPr>
              <a:t>“bad paths”!</a:t>
            </a:r>
          </a:p>
        </p:txBody>
      </p:sp>
      <p:sp>
        <p:nvSpPr>
          <p:cNvPr id="104" name="TextBox 103"/>
          <p:cNvSpPr txBox="1"/>
          <p:nvPr/>
        </p:nvSpPr>
        <p:spPr>
          <a:xfrm>
            <a:off x="5365284" y="2819401"/>
            <a:ext cx="1590500" cy="1200329"/>
          </a:xfrm>
          <a:prstGeom prst="rect">
            <a:avLst/>
          </a:prstGeom>
          <a:noFill/>
        </p:spPr>
        <p:txBody>
          <a:bodyPr wrap="none" rtlCol="0">
            <a:spAutoFit/>
          </a:bodyPr>
          <a:lstStyle/>
          <a:p>
            <a:r>
              <a:rPr lang="en-US" dirty="0">
                <a:solidFill>
                  <a:srgbClr val="CC3300"/>
                </a:solidFill>
              </a:rPr>
              <a:t>Must be lucky</a:t>
            </a:r>
          </a:p>
          <a:p>
            <a:r>
              <a:rPr lang="en-US" dirty="0">
                <a:solidFill>
                  <a:srgbClr val="CC3300"/>
                </a:solidFill>
              </a:rPr>
              <a:t>to schedule</a:t>
            </a:r>
          </a:p>
          <a:p>
            <a:r>
              <a:rPr lang="en-US" dirty="0">
                <a:solidFill>
                  <a:srgbClr val="CC3300"/>
                </a:solidFill>
              </a:rPr>
              <a:t>threads in </a:t>
            </a:r>
          </a:p>
          <a:p>
            <a:r>
              <a:rPr lang="en-US" dirty="0">
                <a:solidFill>
                  <a:srgbClr val="CC3300"/>
                </a:solidFill>
              </a:rPr>
              <a:t>this manner!</a:t>
            </a:r>
          </a:p>
        </p:txBody>
      </p:sp>
      <p:cxnSp>
        <p:nvCxnSpPr>
          <p:cNvPr id="106" name="Straight Connector 105"/>
          <p:cNvCxnSpPr/>
          <p:nvPr/>
        </p:nvCxnSpPr>
        <p:spPr>
          <a:xfrm rot="16200000" flipH="1">
            <a:off x="7660877" y="4378724"/>
            <a:ext cx="510476" cy="439831"/>
          </a:xfrm>
          <a:prstGeom prst="line">
            <a:avLst/>
          </a:prstGeom>
          <a:ln w="53975">
            <a:solidFill>
              <a:srgbClr val="800000"/>
            </a:solidFill>
            <a:prstDash val="sysDot"/>
          </a:ln>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7162800" y="5715000"/>
            <a:ext cx="3294492" cy="923330"/>
          </a:xfrm>
          <a:prstGeom prst="rect">
            <a:avLst/>
          </a:prstGeom>
          <a:noFill/>
        </p:spPr>
        <p:txBody>
          <a:bodyPr wrap="none" rtlCol="0">
            <a:spAutoFit/>
          </a:bodyPr>
          <a:lstStyle/>
          <a:p>
            <a:r>
              <a:rPr lang="en-US" dirty="0"/>
              <a:t>Some bad interaction, such as</a:t>
            </a:r>
          </a:p>
          <a:p>
            <a:r>
              <a:rPr lang="en-US" dirty="0"/>
              <a:t> a data race may depend on </a:t>
            </a:r>
          </a:p>
          <a:p>
            <a:r>
              <a:rPr lang="en-US" dirty="0"/>
              <a:t> the schedule…</a:t>
            </a:r>
          </a:p>
        </p:txBody>
      </p:sp>
      <p:sp>
        <p:nvSpPr>
          <p:cNvPr id="110" name="Freeform 109"/>
          <p:cNvSpPr/>
          <p:nvPr/>
        </p:nvSpPr>
        <p:spPr>
          <a:xfrm>
            <a:off x="7850718" y="4648200"/>
            <a:ext cx="201083" cy="1079500"/>
          </a:xfrm>
          <a:custGeom>
            <a:avLst/>
            <a:gdLst>
              <a:gd name="connsiteX0" fmla="*/ 201083 w 201083"/>
              <a:gd name="connsiteY0" fmla="*/ 1066800 h 1079500"/>
              <a:gd name="connsiteX1" fmla="*/ 23283 w 201083"/>
              <a:gd name="connsiteY1" fmla="*/ 901700 h 1079500"/>
              <a:gd name="connsiteX2" fmla="*/ 61383 w 201083"/>
              <a:gd name="connsiteY2" fmla="*/ 0 h 1079500"/>
            </a:gdLst>
            <a:ahLst/>
            <a:cxnLst>
              <a:cxn ang="0">
                <a:pos x="connsiteX0" y="connsiteY0"/>
              </a:cxn>
              <a:cxn ang="0">
                <a:pos x="connsiteX1" y="connsiteY1"/>
              </a:cxn>
              <a:cxn ang="0">
                <a:pos x="connsiteX2" y="connsiteY2"/>
              </a:cxn>
            </a:cxnLst>
            <a:rect l="l" t="t" r="r" b="b"/>
            <a:pathLst>
              <a:path w="201083" h="1079500">
                <a:moveTo>
                  <a:pt x="201083" y="1066800"/>
                </a:moveTo>
                <a:cubicBezTo>
                  <a:pt x="123824" y="1073150"/>
                  <a:pt x="46566" y="1079500"/>
                  <a:pt x="23283" y="901700"/>
                </a:cubicBezTo>
                <a:cubicBezTo>
                  <a:pt x="0" y="723900"/>
                  <a:pt x="61383" y="0"/>
                  <a:pt x="61383"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54047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2"/>
          <p:cNvSpPr>
            <a:spLocks noGrp="1"/>
          </p:cNvSpPr>
          <p:nvPr>
            <p:ph type="title" idx="4294967295"/>
          </p:nvPr>
        </p:nvSpPr>
        <p:spPr>
          <a:xfrm>
            <a:off x="1981200" y="76200"/>
            <a:ext cx="8229600" cy="1143000"/>
          </a:xfrm>
        </p:spPr>
        <p:txBody>
          <a:bodyPr>
            <a:normAutofit/>
          </a:bodyPr>
          <a:lstStyle/>
          <a:p>
            <a:r>
              <a:rPr lang="en-US" dirty="0"/>
              <a:t>GPU-based Computing</a:t>
            </a:r>
          </a:p>
        </p:txBody>
      </p:sp>
      <p:sp>
        <p:nvSpPr>
          <p:cNvPr id="4099" name="Content Placeholder 3"/>
          <p:cNvSpPr>
            <a:spLocks noGrp="1"/>
          </p:cNvSpPr>
          <p:nvPr>
            <p:ph idx="4294967295"/>
          </p:nvPr>
        </p:nvSpPr>
        <p:spPr>
          <a:xfrm>
            <a:off x="1981200" y="1295400"/>
            <a:ext cx="8229600" cy="3200400"/>
          </a:xfrm>
        </p:spPr>
        <p:txBody>
          <a:bodyPr/>
          <a:lstStyle/>
          <a:p>
            <a:r>
              <a:rPr lang="en-US" sz="2000" dirty="0"/>
              <a:t>About 40 of the top 500 machines were (in 2012) GPU-based</a:t>
            </a:r>
          </a:p>
          <a:p>
            <a:endParaRPr lang="en-US" sz="2400" dirty="0"/>
          </a:p>
          <a:p>
            <a:endParaRPr lang="en-US" sz="2400" dirty="0"/>
          </a:p>
          <a:p>
            <a:endParaRPr lang="en-US" sz="2400" dirty="0"/>
          </a:p>
          <a:p>
            <a:pPr>
              <a:buFont typeface="Arial" charset="0"/>
              <a:buNone/>
            </a:pPr>
            <a:endParaRPr lang="en-US" sz="2400" dirty="0"/>
          </a:p>
          <a:p>
            <a:r>
              <a:rPr lang="en-US" sz="2000" dirty="0"/>
              <a:t>Personal supercomputers used for scientific research (biology, physics, …) increasingly based on </a:t>
            </a:r>
            <a:r>
              <a:rPr lang="en-US" sz="2000" dirty="0" err="1"/>
              <a:t>GPUs</a:t>
            </a:r>
            <a:endParaRPr lang="en-US" sz="2000" dirty="0"/>
          </a:p>
        </p:txBody>
      </p:sp>
      <p:sp>
        <p:nvSpPr>
          <p:cNvPr id="4100" name="Slide Number Placeholder 1"/>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31D4784B-8B2F-1949-9324-F55771D0E4BA}" type="slidenum">
              <a:rPr lang="en-US" sz="1200">
                <a:solidFill>
                  <a:srgbClr val="898989"/>
                </a:solidFill>
              </a:rPr>
              <a:pPr algn="r"/>
              <a:t>38</a:t>
            </a:fld>
            <a:endParaRPr lang="en-US" sz="1200">
              <a:solidFill>
                <a:srgbClr val="898989"/>
              </a:solidFill>
            </a:endParaRPr>
          </a:p>
        </p:txBody>
      </p:sp>
      <p:pic>
        <p:nvPicPr>
          <p:cNvPr id="4101" name="Picture 4" descr="tianhe-1a.jpg"/>
          <p:cNvPicPr>
            <a:picLocks noChangeAspect="1" noChangeArrowheads="1"/>
          </p:cNvPicPr>
          <p:nvPr/>
        </p:nvPicPr>
        <p:blipFill>
          <a:blip r:embed="rId3"/>
          <a:srcRect/>
          <a:stretch>
            <a:fillRect/>
          </a:stretch>
        </p:blipFill>
        <p:spPr bwMode="auto">
          <a:xfrm>
            <a:off x="2743200" y="1828800"/>
            <a:ext cx="1600200" cy="1143000"/>
          </a:xfrm>
          <a:prstGeom prst="rect">
            <a:avLst/>
          </a:prstGeom>
          <a:noFill/>
          <a:ln w="9525">
            <a:noFill/>
            <a:miter lim="800000"/>
            <a:headEnd/>
            <a:tailEnd/>
          </a:ln>
        </p:spPr>
      </p:pic>
      <p:pic>
        <p:nvPicPr>
          <p:cNvPr id="4102" name="Picture 5"/>
          <p:cNvPicPr>
            <a:picLocks noChangeAspect="1" noChangeArrowheads="1"/>
          </p:cNvPicPr>
          <p:nvPr/>
        </p:nvPicPr>
        <p:blipFill>
          <a:blip r:embed="rId4"/>
          <a:srcRect/>
          <a:stretch>
            <a:fillRect/>
          </a:stretch>
        </p:blipFill>
        <p:spPr bwMode="auto">
          <a:xfrm>
            <a:off x="2928938" y="4343401"/>
            <a:ext cx="1295400" cy="671513"/>
          </a:xfrm>
          <a:prstGeom prst="rect">
            <a:avLst/>
          </a:prstGeom>
          <a:noFill/>
          <a:ln w="9525">
            <a:noFill/>
            <a:miter lim="800000"/>
            <a:headEnd/>
            <a:tailEnd/>
          </a:ln>
        </p:spPr>
      </p:pic>
      <p:pic>
        <p:nvPicPr>
          <p:cNvPr id="4103" name="Picture 6" descr="GTC_Developer_Summit_thumb_new.jpg"/>
          <p:cNvPicPr>
            <a:picLocks noChangeAspect="1" noChangeArrowheads="1"/>
          </p:cNvPicPr>
          <p:nvPr/>
        </p:nvPicPr>
        <p:blipFill>
          <a:blip r:embed="rId5"/>
          <a:srcRect/>
          <a:stretch>
            <a:fillRect/>
          </a:stretch>
        </p:blipFill>
        <p:spPr bwMode="auto">
          <a:xfrm>
            <a:off x="7196138" y="4267201"/>
            <a:ext cx="1219200" cy="601663"/>
          </a:xfrm>
          <a:prstGeom prst="rect">
            <a:avLst/>
          </a:prstGeom>
          <a:noFill/>
          <a:ln w="9525">
            <a:noFill/>
            <a:miter lim="800000"/>
            <a:headEnd/>
            <a:tailEnd/>
          </a:ln>
        </p:spPr>
      </p:pic>
      <p:sp>
        <p:nvSpPr>
          <p:cNvPr id="4104" name="TextBox 7"/>
          <p:cNvSpPr txBox="1">
            <a:spLocks noChangeArrowheads="1"/>
          </p:cNvSpPr>
          <p:nvPr/>
        </p:nvSpPr>
        <p:spPr bwMode="auto">
          <a:xfrm>
            <a:off x="2832100" y="5029201"/>
            <a:ext cx="1601464" cy="307777"/>
          </a:xfrm>
          <a:prstGeom prst="rect">
            <a:avLst/>
          </a:prstGeom>
          <a:noFill/>
          <a:ln w="9525">
            <a:noFill/>
            <a:miter lim="800000"/>
            <a:headEnd/>
            <a:tailEnd/>
          </a:ln>
        </p:spPr>
        <p:txBody>
          <a:bodyPr wrap="none">
            <a:prstTxWarp prst="textNoShape">
              <a:avLst/>
            </a:prstTxWarp>
            <a:spAutoFit/>
          </a:bodyPr>
          <a:lstStyle/>
          <a:p>
            <a:r>
              <a:rPr lang="en-US" sz="1400"/>
              <a:t>(courtesy of AMD)</a:t>
            </a:r>
          </a:p>
        </p:txBody>
      </p:sp>
      <p:sp>
        <p:nvSpPr>
          <p:cNvPr id="4105" name="TextBox 8"/>
          <p:cNvSpPr txBox="1">
            <a:spLocks noChangeArrowheads="1"/>
          </p:cNvSpPr>
          <p:nvPr/>
        </p:nvSpPr>
        <p:spPr bwMode="auto">
          <a:xfrm>
            <a:off x="7043738" y="4953001"/>
            <a:ext cx="1766830" cy="307777"/>
          </a:xfrm>
          <a:prstGeom prst="rect">
            <a:avLst/>
          </a:prstGeom>
          <a:noFill/>
          <a:ln w="9525">
            <a:noFill/>
            <a:miter lim="800000"/>
            <a:headEnd/>
            <a:tailEnd/>
          </a:ln>
        </p:spPr>
        <p:txBody>
          <a:bodyPr wrap="none">
            <a:prstTxWarp prst="textNoShape">
              <a:avLst/>
            </a:prstTxWarp>
            <a:spAutoFit/>
          </a:bodyPr>
          <a:lstStyle/>
          <a:p>
            <a:r>
              <a:rPr lang="en-US" sz="1400"/>
              <a:t>(courtesy of Nvidia)</a:t>
            </a:r>
          </a:p>
        </p:txBody>
      </p:sp>
      <p:sp>
        <p:nvSpPr>
          <p:cNvPr id="4106" name="TextBox 10"/>
          <p:cNvSpPr txBox="1">
            <a:spLocks noChangeArrowheads="1"/>
          </p:cNvSpPr>
          <p:nvPr/>
        </p:nvSpPr>
        <p:spPr bwMode="auto">
          <a:xfrm>
            <a:off x="2751138" y="2971801"/>
            <a:ext cx="1596656" cy="461665"/>
          </a:xfrm>
          <a:prstGeom prst="rect">
            <a:avLst/>
          </a:prstGeom>
          <a:noFill/>
          <a:ln w="9525">
            <a:noFill/>
            <a:miter lim="800000"/>
            <a:headEnd/>
            <a:tailEnd/>
          </a:ln>
        </p:spPr>
        <p:txBody>
          <a:bodyPr wrap="none">
            <a:prstTxWarp prst="textNoShape">
              <a:avLst/>
            </a:prstTxWarp>
            <a:spAutoFit/>
          </a:bodyPr>
          <a:lstStyle/>
          <a:p>
            <a:r>
              <a:rPr lang="en-US" sz="1200"/>
              <a:t>(courtesy of Nvidia, </a:t>
            </a:r>
          </a:p>
          <a:p>
            <a:r>
              <a:rPr lang="en-US" sz="1200"/>
              <a:t>www.engadget.com)</a:t>
            </a:r>
          </a:p>
        </p:txBody>
      </p:sp>
      <p:pic>
        <p:nvPicPr>
          <p:cNvPr id="4107" name="Picture 10" descr="top-500-gpu-supercomputer-growth-exponential-graph.jpg"/>
          <p:cNvPicPr>
            <a:picLocks noChangeAspect="1"/>
          </p:cNvPicPr>
          <p:nvPr/>
        </p:nvPicPr>
        <p:blipFill>
          <a:blip r:embed="rId6"/>
          <a:srcRect/>
          <a:stretch>
            <a:fillRect/>
          </a:stretch>
        </p:blipFill>
        <p:spPr bwMode="auto">
          <a:xfrm>
            <a:off x="4953000" y="1828800"/>
            <a:ext cx="4368800" cy="1524000"/>
          </a:xfrm>
          <a:prstGeom prst="rect">
            <a:avLst/>
          </a:prstGeom>
          <a:noFill/>
          <a:ln w="9525">
            <a:noFill/>
            <a:miter lim="800000"/>
            <a:headEnd/>
            <a:tailEnd/>
          </a:ln>
        </p:spPr>
      </p:pic>
    </p:spTree>
    <p:extLst>
      <p:ext uri="{BB962C8B-B14F-4D97-AF65-F5344CB8AC3E}">
        <p14:creationId xmlns:p14="http://schemas.microsoft.com/office/powerpoint/2010/main" val="358178446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274638"/>
            <a:ext cx="8229600" cy="563562"/>
          </a:xfrm>
        </p:spPr>
        <p:txBody>
          <a:bodyPr>
            <a:normAutofit fontScale="90000"/>
          </a:bodyPr>
          <a:lstStyle/>
          <a:p>
            <a:r>
              <a:rPr lang="en-US" sz="3600" dirty="0"/>
              <a:t>GKLEE (see </a:t>
            </a:r>
            <a:r>
              <a:rPr lang="en-US" sz="3600" dirty="0" err="1"/>
              <a:t>PPoPP</a:t>
            </a:r>
            <a:r>
              <a:rPr lang="en-US" sz="3600" dirty="0"/>
              <a:t> 2012)</a:t>
            </a:r>
          </a:p>
        </p:txBody>
      </p:sp>
      <p:sp>
        <p:nvSpPr>
          <p:cNvPr id="3" name="TextBox 2"/>
          <p:cNvSpPr txBox="1"/>
          <p:nvPr/>
        </p:nvSpPr>
        <p:spPr>
          <a:xfrm>
            <a:off x="1447801" y="912673"/>
            <a:ext cx="5540363" cy="1754326"/>
          </a:xfrm>
          <a:prstGeom prst="rect">
            <a:avLst/>
          </a:prstGeom>
          <a:noFill/>
        </p:spPr>
        <p:txBody>
          <a:bodyPr wrap="none" rtlCol="0">
            <a:spAutoFit/>
          </a:bodyPr>
          <a:lstStyle/>
          <a:p>
            <a:r>
              <a:rPr lang="en-US" sz="1200" dirty="0"/>
              <a:t> __input__ </a:t>
            </a:r>
            <a:r>
              <a:rPr lang="en-US" sz="1200" dirty="0" err="1"/>
              <a:t>int</a:t>
            </a:r>
            <a:r>
              <a:rPr lang="en-US" sz="1200" dirty="0"/>
              <a:t> *values = (</a:t>
            </a:r>
            <a:r>
              <a:rPr lang="en-US" sz="1200" dirty="0" err="1"/>
              <a:t>int</a:t>
            </a:r>
            <a:r>
              <a:rPr lang="en-US" sz="1200" dirty="0"/>
              <a:t> *)</a:t>
            </a:r>
            <a:r>
              <a:rPr lang="en-US" sz="1200" dirty="0" err="1"/>
              <a:t>malloc(sizeof(int</a:t>
            </a:r>
            <a:r>
              <a:rPr lang="en-US" sz="1200" dirty="0"/>
              <a:t>) * NUM); </a:t>
            </a:r>
          </a:p>
          <a:p>
            <a:endParaRPr lang="en-US" sz="1200" b="1" dirty="0">
              <a:solidFill>
                <a:srgbClr val="FF0000"/>
              </a:solidFill>
            </a:endParaRPr>
          </a:p>
          <a:p>
            <a:r>
              <a:rPr lang="en-US" sz="1200" b="1" dirty="0">
                <a:solidFill>
                  <a:srgbClr val="FF0000"/>
                </a:solidFill>
              </a:rPr>
              <a:t>  </a:t>
            </a:r>
            <a:r>
              <a:rPr lang="en-US" sz="1200" b="1" dirty="0" err="1">
                <a:solidFill>
                  <a:srgbClr val="FF0000"/>
                </a:solidFill>
              </a:rPr>
              <a:t>klee_make_symbolic(values</a:t>
            </a:r>
            <a:r>
              <a:rPr lang="en-US" sz="1200" b="1" dirty="0">
                <a:solidFill>
                  <a:srgbClr val="FF0000"/>
                </a:solidFill>
              </a:rPr>
              <a:t>, </a:t>
            </a:r>
            <a:r>
              <a:rPr lang="en-US" sz="1200" b="1" dirty="0" err="1">
                <a:solidFill>
                  <a:srgbClr val="FF0000"/>
                </a:solidFill>
              </a:rPr>
              <a:t>sizeof(int</a:t>
            </a:r>
            <a:r>
              <a:rPr lang="en-US" sz="1200" b="1" dirty="0">
                <a:solidFill>
                  <a:srgbClr val="FF0000"/>
                </a:solidFill>
              </a:rPr>
              <a:t>)*NUM, "values");</a:t>
            </a:r>
          </a:p>
          <a:p>
            <a:endParaRPr lang="en-US" sz="1200" dirty="0"/>
          </a:p>
          <a:p>
            <a:r>
              <a:rPr lang="en-US" sz="1200" dirty="0"/>
              <a:t>  </a:t>
            </a:r>
            <a:r>
              <a:rPr lang="en-US" sz="1200" dirty="0" err="1"/>
              <a:t>int</a:t>
            </a:r>
            <a:r>
              <a:rPr lang="en-US" sz="1200" dirty="0"/>
              <a:t> *</a:t>
            </a:r>
            <a:r>
              <a:rPr lang="en-US" sz="1200" dirty="0" err="1"/>
              <a:t>dvalues</a:t>
            </a:r>
            <a:r>
              <a:rPr lang="en-US" sz="1200" dirty="0"/>
              <a:t>;</a:t>
            </a:r>
          </a:p>
          <a:p>
            <a:r>
              <a:rPr lang="en-US" sz="1200" dirty="0"/>
              <a:t>  </a:t>
            </a:r>
            <a:r>
              <a:rPr lang="en-US" sz="1200" dirty="0" err="1"/>
              <a:t>cudaMalloc((void</a:t>
            </a:r>
            <a:r>
              <a:rPr lang="en-US" sz="1200" dirty="0"/>
              <a:t> **)&amp;</a:t>
            </a:r>
            <a:r>
              <a:rPr lang="en-US" sz="1200" dirty="0" err="1"/>
              <a:t>dvalues</a:t>
            </a:r>
            <a:r>
              <a:rPr lang="en-US" sz="1200" dirty="0"/>
              <a:t>, </a:t>
            </a:r>
            <a:r>
              <a:rPr lang="en-US" sz="1200" dirty="0" err="1"/>
              <a:t>sizeof(int</a:t>
            </a:r>
            <a:r>
              <a:rPr lang="en-US" sz="1200" dirty="0"/>
              <a:t>) * NUM);</a:t>
            </a:r>
          </a:p>
          <a:p>
            <a:r>
              <a:rPr lang="en-US" sz="1200" dirty="0"/>
              <a:t>  </a:t>
            </a:r>
            <a:r>
              <a:rPr lang="en-US" sz="1200" dirty="0" err="1"/>
              <a:t>cudaMemcpy(dvalues</a:t>
            </a:r>
            <a:r>
              <a:rPr lang="en-US" sz="1200" dirty="0"/>
              <a:t>, values, </a:t>
            </a:r>
            <a:r>
              <a:rPr lang="en-US" sz="1200" dirty="0" err="1"/>
              <a:t>sizeof(int</a:t>
            </a:r>
            <a:r>
              <a:rPr lang="en-US" sz="1200" dirty="0"/>
              <a:t>) * NUM, </a:t>
            </a:r>
            <a:r>
              <a:rPr lang="en-US" sz="1200" dirty="0" err="1"/>
              <a:t>cudaMemcpyHostToDevice</a:t>
            </a:r>
            <a:r>
              <a:rPr lang="en-US" sz="1200" dirty="0"/>
              <a:t>);</a:t>
            </a:r>
          </a:p>
          <a:p>
            <a:r>
              <a:rPr lang="en-US" sz="1200" dirty="0"/>
              <a:t>  </a:t>
            </a:r>
          </a:p>
          <a:p>
            <a:r>
              <a:rPr lang="en-US" sz="1200" dirty="0"/>
              <a:t>  </a:t>
            </a:r>
            <a:r>
              <a:rPr lang="en-US" sz="1200" dirty="0" err="1"/>
              <a:t>BitonicKernel</a:t>
            </a:r>
            <a:r>
              <a:rPr lang="en-US" sz="1200" dirty="0"/>
              <a:t> &lt;&lt;&lt; … &gt;&gt;&gt; (</a:t>
            </a:r>
            <a:r>
              <a:rPr lang="en-US" sz="1200" dirty="0" err="1"/>
              <a:t>dvalues</a:t>
            </a:r>
            <a:r>
              <a:rPr lang="en-US" sz="1200" dirty="0"/>
              <a:t>);</a:t>
            </a:r>
          </a:p>
        </p:txBody>
      </p:sp>
      <p:sp>
        <p:nvSpPr>
          <p:cNvPr id="4" name="Rounded Rectangle 3"/>
          <p:cNvSpPr/>
          <p:nvPr/>
        </p:nvSpPr>
        <p:spPr>
          <a:xfrm>
            <a:off x="5105400" y="4800600"/>
            <a:ext cx="2209800" cy="1447800"/>
          </a:xfrm>
          <a:prstGeom prst="roundRect">
            <a:avLst/>
          </a:prstGeom>
          <a:effectLst>
            <a:outerShdw blurRad="76200" dir="13500000" sy="23000" kx="1200000" algn="br" rotWithShape="0">
              <a:prstClr val="black">
                <a:alpha val="2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t>LLVM byte-code instructions</a:t>
            </a:r>
          </a:p>
        </p:txBody>
      </p:sp>
      <p:sp>
        <p:nvSpPr>
          <p:cNvPr id="5" name="Rectangle 4"/>
          <p:cNvSpPr/>
          <p:nvPr/>
        </p:nvSpPr>
        <p:spPr>
          <a:xfrm>
            <a:off x="8077200" y="4876800"/>
            <a:ext cx="1981200" cy="1295400"/>
          </a:xfrm>
          <a:prstGeom prst="rect">
            <a:avLst/>
          </a:prstGeom>
          <a:solidFill>
            <a:schemeClr val="accent4">
              <a:lumMod val="40000"/>
              <a:lumOff val="60000"/>
            </a:schemeClr>
          </a:solidFill>
          <a:effectLst>
            <a:outerShdw blurRad="76200" dir="13500000" sy="23000" kx="1200000" algn="br" rotWithShape="0">
              <a:prstClr val="black">
                <a:alpha val="2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solidFill>
                  <a:srgbClr val="000000"/>
                </a:solidFill>
              </a:rPr>
              <a:t>Symbolic</a:t>
            </a:r>
          </a:p>
          <a:p>
            <a:pPr algn="ctr"/>
            <a:r>
              <a:rPr lang="en-US" sz="2200" b="1" dirty="0">
                <a:solidFill>
                  <a:srgbClr val="000000"/>
                </a:solidFill>
              </a:rPr>
              <a:t>Analyzer and</a:t>
            </a:r>
          </a:p>
          <a:p>
            <a:pPr algn="ctr"/>
            <a:r>
              <a:rPr lang="en-US" sz="2200" b="1" dirty="0">
                <a:solidFill>
                  <a:srgbClr val="000000"/>
                </a:solidFill>
              </a:rPr>
              <a:t>Scheduler</a:t>
            </a:r>
          </a:p>
        </p:txBody>
      </p:sp>
      <p:sp>
        <p:nvSpPr>
          <p:cNvPr id="7" name="Rounded Rectangle 6"/>
          <p:cNvSpPr/>
          <p:nvPr/>
        </p:nvSpPr>
        <p:spPr>
          <a:xfrm>
            <a:off x="5181600" y="2743200"/>
            <a:ext cx="2057400" cy="1034534"/>
          </a:xfrm>
          <a:prstGeom prst="roundRect">
            <a:avLst/>
          </a:prstGeom>
          <a:solidFill>
            <a:schemeClr val="accent1">
              <a:lumMod val="20000"/>
              <a:lumOff val="80000"/>
            </a:schemeClr>
          </a:solidFill>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solidFill>
                  <a:srgbClr val="000000"/>
                </a:solidFill>
              </a:rPr>
              <a:t>Error </a:t>
            </a:r>
          </a:p>
          <a:p>
            <a:pPr algn="ctr"/>
            <a:r>
              <a:rPr lang="en-US" sz="2200" b="1" dirty="0">
                <a:solidFill>
                  <a:srgbClr val="000000"/>
                </a:solidFill>
              </a:rPr>
              <a:t>Monitors</a:t>
            </a:r>
          </a:p>
        </p:txBody>
      </p:sp>
      <p:cxnSp>
        <p:nvCxnSpPr>
          <p:cNvPr id="14" name="Straight Arrow Connector 13"/>
          <p:cNvCxnSpPr>
            <a:stCxn id="4" idx="3"/>
            <a:endCxn id="5" idx="1"/>
          </p:cNvCxnSpPr>
          <p:nvPr/>
        </p:nvCxnSpPr>
        <p:spPr>
          <a:xfrm>
            <a:off x="7315200" y="5524500"/>
            <a:ext cx="762000" cy="1588"/>
          </a:xfrm>
          <a:prstGeom prst="straightConnector1">
            <a:avLst/>
          </a:prstGeom>
          <a:ln w="44450">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1676400" y="2743200"/>
            <a:ext cx="3276600" cy="1066800"/>
          </a:xfrm>
          <a:prstGeom prst="roundRect">
            <a:avLst/>
          </a:prstGeom>
          <a:effectLst>
            <a:outerShdw blurRad="76200" dir="13500000" sy="23000" kx="1200000" algn="br" rotWithShape="0">
              <a:prstClr val="black">
                <a:alpha val="2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200" b="1" dirty="0"/>
              <a:t>C++ CUDA Programs with Symbolic Variable Declarations</a:t>
            </a:r>
          </a:p>
        </p:txBody>
      </p:sp>
      <p:sp>
        <p:nvSpPr>
          <p:cNvPr id="23" name="Rectangle 22"/>
          <p:cNvSpPr/>
          <p:nvPr/>
        </p:nvSpPr>
        <p:spPr>
          <a:xfrm>
            <a:off x="2362200" y="4876800"/>
            <a:ext cx="1981200" cy="1295400"/>
          </a:xfrm>
          <a:prstGeom prst="rect">
            <a:avLst/>
          </a:prstGeom>
          <a:solidFill>
            <a:schemeClr val="accent4">
              <a:lumMod val="40000"/>
              <a:lumOff val="60000"/>
            </a:schemeClr>
          </a:solidFill>
          <a:effectLst>
            <a:outerShdw blurRad="76200" dir="13500000" sy="23000" kx="1200000" algn="br" rotWithShape="0">
              <a:prstClr val="black">
                <a:alpha val="2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solidFill>
                  <a:srgbClr val="000000"/>
                </a:solidFill>
              </a:rPr>
              <a:t>LLVM-GCC</a:t>
            </a:r>
          </a:p>
        </p:txBody>
      </p:sp>
      <p:cxnSp>
        <p:nvCxnSpPr>
          <p:cNvPr id="24" name="Straight Arrow Connector 23"/>
          <p:cNvCxnSpPr>
            <a:stCxn id="20" idx="2"/>
            <a:endCxn id="23" idx="0"/>
          </p:cNvCxnSpPr>
          <p:nvPr/>
        </p:nvCxnSpPr>
        <p:spPr>
          <a:xfrm rot="16200000" flipH="1">
            <a:off x="2800350" y="4324350"/>
            <a:ext cx="1066800" cy="38100"/>
          </a:xfrm>
          <a:prstGeom prst="straightConnector1">
            <a:avLst/>
          </a:prstGeom>
          <a:ln w="444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3" idx="3"/>
            <a:endCxn id="4" idx="1"/>
          </p:cNvCxnSpPr>
          <p:nvPr/>
        </p:nvCxnSpPr>
        <p:spPr>
          <a:xfrm>
            <a:off x="4343400" y="5524500"/>
            <a:ext cx="762000" cy="1588"/>
          </a:xfrm>
          <a:prstGeom prst="straightConnector1">
            <a:avLst/>
          </a:prstGeom>
          <a:ln w="444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4" idx="0"/>
            <a:endCxn id="7" idx="2"/>
          </p:cNvCxnSpPr>
          <p:nvPr/>
        </p:nvCxnSpPr>
        <p:spPr>
          <a:xfrm rot="5400000" flipH="1" flipV="1">
            <a:off x="5698867" y="4289167"/>
            <a:ext cx="1022866" cy="1588"/>
          </a:xfrm>
          <a:prstGeom prst="straightConnector1">
            <a:avLst/>
          </a:prstGeom>
          <a:ln w="44450">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620001" y="1862077"/>
            <a:ext cx="3048000" cy="3416320"/>
          </a:xfrm>
          <a:prstGeom prst="rect">
            <a:avLst/>
          </a:prstGeom>
          <a:noFill/>
        </p:spPr>
        <p:txBody>
          <a:bodyPr wrap="square" rtlCol="0">
            <a:spAutoFit/>
          </a:bodyPr>
          <a:lstStyle/>
          <a:p>
            <a:pPr>
              <a:buFontTx/>
              <a:buChar char="•"/>
            </a:pPr>
            <a:r>
              <a:rPr lang="en-US" dirty="0">
                <a:solidFill>
                  <a:srgbClr val="FF0000"/>
                </a:solidFill>
              </a:rPr>
              <a:t> Deadlocks</a:t>
            </a:r>
          </a:p>
          <a:p>
            <a:pPr>
              <a:buFontTx/>
              <a:buChar char="•"/>
            </a:pPr>
            <a:r>
              <a:rPr lang="en-US" dirty="0">
                <a:solidFill>
                  <a:srgbClr val="FF0000"/>
                </a:solidFill>
              </a:rPr>
              <a:t> Data races</a:t>
            </a:r>
          </a:p>
          <a:p>
            <a:pPr>
              <a:buFontTx/>
              <a:buChar char="•"/>
            </a:pPr>
            <a:r>
              <a:rPr lang="en-US" dirty="0">
                <a:solidFill>
                  <a:srgbClr val="FF0000"/>
                </a:solidFill>
              </a:rPr>
              <a:t> Concrete test inputs</a:t>
            </a:r>
          </a:p>
          <a:p>
            <a:pPr>
              <a:buFontTx/>
              <a:buChar char="•"/>
            </a:pPr>
            <a:r>
              <a:rPr lang="en-US" dirty="0">
                <a:solidFill>
                  <a:srgbClr val="FF0000"/>
                </a:solidFill>
              </a:rPr>
              <a:t> Bank conflicts</a:t>
            </a:r>
          </a:p>
          <a:p>
            <a:pPr>
              <a:buFontTx/>
              <a:buChar char="•"/>
            </a:pPr>
            <a:r>
              <a:rPr lang="en-US" dirty="0">
                <a:solidFill>
                  <a:srgbClr val="FF0000"/>
                </a:solidFill>
              </a:rPr>
              <a:t> Warp divergences</a:t>
            </a:r>
          </a:p>
          <a:p>
            <a:pPr>
              <a:buFontTx/>
              <a:buChar char="•"/>
            </a:pPr>
            <a:r>
              <a:rPr lang="en-US" dirty="0">
                <a:solidFill>
                  <a:srgbClr val="FF0000"/>
                </a:solidFill>
              </a:rPr>
              <a:t> Non-coalesced </a:t>
            </a:r>
          </a:p>
          <a:p>
            <a:pPr>
              <a:buFontTx/>
              <a:buChar char="•"/>
            </a:pPr>
            <a:r>
              <a:rPr lang="en-US" b="1" dirty="0">
                <a:solidFill>
                  <a:srgbClr val="008000"/>
                </a:solidFill>
              </a:rPr>
              <a:t> Test Cases</a:t>
            </a:r>
          </a:p>
          <a:p>
            <a:pPr lvl="1">
              <a:buFontTx/>
              <a:buChar char="•"/>
            </a:pPr>
            <a:r>
              <a:rPr lang="en-US" b="1" dirty="0">
                <a:solidFill>
                  <a:srgbClr val="008000"/>
                </a:solidFill>
              </a:rPr>
              <a:t> Provide high coverage</a:t>
            </a:r>
          </a:p>
          <a:p>
            <a:pPr lvl="1">
              <a:buFontTx/>
              <a:buChar char="•"/>
            </a:pPr>
            <a:r>
              <a:rPr lang="en-US" b="1" dirty="0">
                <a:solidFill>
                  <a:srgbClr val="008000"/>
                </a:solidFill>
              </a:rPr>
              <a:t> Can be run on HW</a:t>
            </a:r>
          </a:p>
          <a:p>
            <a:pPr>
              <a:buFontTx/>
              <a:buChar char="•"/>
            </a:pPr>
            <a:endParaRPr lang="en-US" dirty="0"/>
          </a:p>
          <a:p>
            <a:pPr>
              <a:buFontTx/>
              <a:buChar char="•"/>
            </a:pPr>
            <a:endParaRPr lang="en-US" dirty="0"/>
          </a:p>
        </p:txBody>
      </p:sp>
      <p:sp>
        <p:nvSpPr>
          <p:cNvPr id="47" name="Right Arrow 46"/>
          <p:cNvSpPr/>
          <p:nvPr/>
        </p:nvSpPr>
        <p:spPr>
          <a:xfrm>
            <a:off x="7315200" y="3048000"/>
            <a:ext cx="304800" cy="3810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Up Arrow 47"/>
          <p:cNvSpPr/>
          <p:nvPr/>
        </p:nvSpPr>
        <p:spPr>
          <a:xfrm>
            <a:off x="8915400" y="4419600"/>
            <a:ext cx="381000" cy="304800"/>
          </a:xfrm>
          <a:prstGeom prst="upArrow">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862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age of a book&#10;&#10;Description automatically generated with low confidence">
            <a:extLst>
              <a:ext uri="{FF2B5EF4-FFF2-40B4-BE49-F238E27FC236}">
                <a16:creationId xmlns:a16="http://schemas.microsoft.com/office/drawing/2014/main" id="{E5CFDAB7-2013-E04D-AC64-7FDF8F86DB3C}"/>
              </a:ext>
            </a:extLst>
          </p:cNvPr>
          <p:cNvPicPr>
            <a:picLocks noChangeAspect="1"/>
          </p:cNvPicPr>
          <p:nvPr/>
        </p:nvPicPr>
        <p:blipFill>
          <a:blip r:embed="rId2"/>
          <a:stretch>
            <a:fillRect/>
          </a:stretch>
        </p:blipFill>
        <p:spPr>
          <a:xfrm>
            <a:off x="6784893" y="0"/>
            <a:ext cx="3949588" cy="6858000"/>
          </a:xfrm>
          <a:prstGeom prst="rect">
            <a:avLst/>
          </a:prstGeom>
        </p:spPr>
      </p:pic>
      <p:pic>
        <p:nvPicPr>
          <p:cNvPr id="8" name="Picture 7" descr="A picture containing text, screenshot, receipt, document&#10;&#10;Description automatically generated">
            <a:extLst>
              <a:ext uri="{FF2B5EF4-FFF2-40B4-BE49-F238E27FC236}">
                <a16:creationId xmlns:a16="http://schemas.microsoft.com/office/drawing/2014/main" id="{436A04C6-4381-2A4B-B797-8EF5E19EC2EF}"/>
              </a:ext>
            </a:extLst>
          </p:cNvPr>
          <p:cNvPicPr>
            <a:picLocks noChangeAspect="1"/>
          </p:cNvPicPr>
          <p:nvPr/>
        </p:nvPicPr>
        <p:blipFill>
          <a:blip r:embed="rId3"/>
          <a:stretch>
            <a:fillRect/>
          </a:stretch>
        </p:blipFill>
        <p:spPr>
          <a:xfrm>
            <a:off x="2562881" y="0"/>
            <a:ext cx="3533119" cy="6858000"/>
          </a:xfrm>
          <a:prstGeom prst="rect">
            <a:avLst/>
          </a:prstGeom>
        </p:spPr>
      </p:pic>
      <p:sp>
        <p:nvSpPr>
          <p:cNvPr id="9" name="TextBox 8">
            <a:extLst>
              <a:ext uri="{FF2B5EF4-FFF2-40B4-BE49-F238E27FC236}">
                <a16:creationId xmlns:a16="http://schemas.microsoft.com/office/drawing/2014/main" id="{8750982C-F43A-2641-B15A-9D6D4BD8AE41}"/>
              </a:ext>
            </a:extLst>
          </p:cNvPr>
          <p:cNvSpPr txBox="1"/>
          <p:nvPr/>
        </p:nvSpPr>
        <p:spPr>
          <a:xfrm>
            <a:off x="636104" y="2279374"/>
            <a:ext cx="681597" cy="923330"/>
          </a:xfrm>
          <a:prstGeom prst="rect">
            <a:avLst/>
          </a:prstGeom>
          <a:noFill/>
        </p:spPr>
        <p:txBody>
          <a:bodyPr wrap="none" rtlCol="0">
            <a:spAutoFit/>
          </a:bodyPr>
          <a:lstStyle/>
          <a:p>
            <a:r>
              <a:rPr lang="en-US" dirty="0"/>
              <a:t>KLEE</a:t>
            </a:r>
          </a:p>
          <a:p>
            <a:r>
              <a:rPr lang="en-US" dirty="0"/>
              <a:t>OSDI</a:t>
            </a:r>
          </a:p>
          <a:p>
            <a:r>
              <a:rPr lang="en-US" dirty="0"/>
              <a:t>2008</a:t>
            </a:r>
          </a:p>
        </p:txBody>
      </p:sp>
    </p:spTree>
    <p:extLst>
      <p:ext uri="{BB962C8B-B14F-4D97-AF65-F5344CB8AC3E}">
        <p14:creationId xmlns:p14="http://schemas.microsoft.com/office/powerpoint/2010/main" val="3084825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143000"/>
          </a:xfrm>
        </p:spPr>
        <p:txBody>
          <a:bodyPr>
            <a:normAutofit fontScale="90000"/>
          </a:bodyPr>
          <a:lstStyle/>
          <a:p>
            <a:r>
              <a:rPr lang="en-US" sz="3200" dirty="0"/>
              <a:t>Our Formal Verification of CUDA builds on top of </a:t>
            </a:r>
            <a:r>
              <a:rPr lang="en-US" sz="3200" i="1" dirty="0"/>
              <a:t>Sequential Program </a:t>
            </a:r>
            <a:r>
              <a:rPr lang="en-US" sz="3200" dirty="0"/>
              <a:t>Verification by KLEE [OSDI ‘08] </a:t>
            </a:r>
          </a:p>
        </p:txBody>
      </p:sp>
      <p:sp>
        <p:nvSpPr>
          <p:cNvPr id="5" name="TextBox 4"/>
          <p:cNvSpPr txBox="1"/>
          <p:nvPr/>
        </p:nvSpPr>
        <p:spPr>
          <a:xfrm>
            <a:off x="1752600" y="1524001"/>
            <a:ext cx="4623382" cy="5078313"/>
          </a:xfrm>
          <a:prstGeom prst="rect">
            <a:avLst/>
          </a:prstGeom>
          <a:noFill/>
        </p:spPr>
        <p:txBody>
          <a:bodyPr wrap="none" rtlCol="0">
            <a:spAutoFit/>
          </a:bodyPr>
          <a:lstStyle/>
          <a:p>
            <a:r>
              <a:rPr lang="en-US" sz="1200" dirty="0"/>
              <a:t>#include "</a:t>
            </a:r>
            <a:r>
              <a:rPr lang="en-US" sz="1200" dirty="0" err="1"/>
              <a:t>stdio.h</a:t>
            </a:r>
            <a:r>
              <a:rPr lang="en-US" sz="1200" dirty="0"/>
              <a:t>"</a:t>
            </a:r>
          </a:p>
          <a:p>
            <a:r>
              <a:rPr lang="en-US" sz="1200" dirty="0"/>
              <a:t>#include "</a:t>
            </a:r>
            <a:r>
              <a:rPr lang="en-US" sz="1200" dirty="0" err="1"/>
              <a:t>cutil.h</a:t>
            </a:r>
            <a:r>
              <a:rPr lang="en-US" sz="1200" dirty="0"/>
              <a:t>"</a:t>
            </a:r>
          </a:p>
          <a:p>
            <a:r>
              <a:rPr lang="en-US" sz="1200" dirty="0"/>
              <a:t>#include "</a:t>
            </a:r>
            <a:r>
              <a:rPr lang="en-US" sz="1200" dirty="0" err="1"/>
              <a:t>string.h</a:t>
            </a:r>
            <a:r>
              <a:rPr lang="en-US" sz="1200" dirty="0"/>
              <a:t>"</a:t>
            </a:r>
          </a:p>
          <a:p>
            <a:r>
              <a:rPr lang="en-US" sz="1200" dirty="0"/>
              <a:t>#include "</a:t>
            </a:r>
            <a:r>
              <a:rPr lang="en-US" sz="1200" dirty="0" err="1"/>
              <a:t>klee.h</a:t>
            </a:r>
            <a:r>
              <a:rPr lang="en-US" sz="1200" dirty="0"/>
              <a:t>"</a:t>
            </a:r>
          </a:p>
          <a:p>
            <a:endParaRPr lang="en-US" sz="1200" dirty="0"/>
          </a:p>
          <a:p>
            <a:r>
              <a:rPr lang="en-US" sz="1200" dirty="0"/>
              <a:t>#define STRLEN 5</a:t>
            </a:r>
          </a:p>
          <a:p>
            <a:r>
              <a:rPr lang="en-US" sz="1200" dirty="0" err="1"/>
              <a:t>int</a:t>
            </a:r>
            <a:r>
              <a:rPr lang="en-US" sz="1200" dirty="0"/>
              <a:t> main(){</a:t>
            </a:r>
          </a:p>
          <a:p>
            <a:r>
              <a:rPr lang="en-US" sz="1200" dirty="0"/>
              <a:t> char item;</a:t>
            </a:r>
          </a:p>
          <a:p>
            <a:r>
              <a:rPr lang="en-US" sz="1200" dirty="0"/>
              <a:t> char </a:t>
            </a:r>
            <a:r>
              <a:rPr lang="en-US" sz="1200" dirty="0" err="1"/>
              <a:t>str[STRLEN</a:t>
            </a:r>
            <a:r>
              <a:rPr lang="en-US" sz="1200" dirty="0"/>
              <a:t>];</a:t>
            </a:r>
          </a:p>
          <a:p>
            <a:r>
              <a:rPr lang="en-US" sz="1200" dirty="0"/>
              <a:t> </a:t>
            </a:r>
            <a:r>
              <a:rPr lang="en-US" sz="1200" dirty="0" err="1"/>
              <a:t>int</a:t>
            </a:r>
            <a:r>
              <a:rPr lang="en-US" sz="1200" dirty="0"/>
              <a:t> lo=0;</a:t>
            </a:r>
          </a:p>
          <a:p>
            <a:r>
              <a:rPr lang="en-US" sz="1200" dirty="0"/>
              <a:t> </a:t>
            </a:r>
            <a:r>
              <a:rPr lang="en-US" sz="1200" dirty="0" err="1"/>
              <a:t>int</a:t>
            </a:r>
            <a:r>
              <a:rPr lang="en-US" sz="1200" dirty="0"/>
              <a:t> hi;</a:t>
            </a:r>
          </a:p>
          <a:p>
            <a:r>
              <a:rPr lang="en-US" sz="1200" dirty="0"/>
              <a:t> </a:t>
            </a:r>
          </a:p>
          <a:p>
            <a:r>
              <a:rPr lang="en-US" sz="1200" dirty="0"/>
              <a:t> </a:t>
            </a:r>
            <a:r>
              <a:rPr lang="en-US" sz="1200" dirty="0" err="1"/>
              <a:t>int</a:t>
            </a:r>
            <a:r>
              <a:rPr lang="en-US" sz="1200" dirty="0"/>
              <a:t> mid, found=0;</a:t>
            </a:r>
          </a:p>
          <a:p>
            <a:r>
              <a:rPr lang="en-US" sz="1200" dirty="0">
                <a:solidFill>
                  <a:srgbClr val="0000FF"/>
                </a:solidFill>
              </a:rPr>
              <a:t> //  </a:t>
            </a:r>
            <a:r>
              <a:rPr lang="en-US" sz="1200" dirty="0" err="1">
                <a:solidFill>
                  <a:srgbClr val="0000FF"/>
                </a:solidFill>
              </a:rPr>
              <a:t>printf("Please</a:t>
            </a:r>
            <a:r>
              <a:rPr lang="en-US" sz="1200" dirty="0">
                <a:solidFill>
                  <a:srgbClr val="0000FF"/>
                </a:solidFill>
              </a:rPr>
              <a:t> give char to be searched: \</a:t>
            </a:r>
            <a:r>
              <a:rPr lang="en-US" sz="1200" dirty="0" err="1">
                <a:solidFill>
                  <a:srgbClr val="0000FF"/>
                </a:solidFill>
              </a:rPr>
              <a:t>n</a:t>
            </a:r>
            <a:r>
              <a:rPr lang="en-US" sz="1200" dirty="0">
                <a:solidFill>
                  <a:srgbClr val="0000FF"/>
                </a:solidFill>
              </a:rPr>
              <a:t>");</a:t>
            </a:r>
          </a:p>
          <a:p>
            <a:r>
              <a:rPr lang="en-US" sz="1200" dirty="0">
                <a:solidFill>
                  <a:srgbClr val="0000FF"/>
                </a:solidFill>
              </a:rPr>
              <a:t> //  </a:t>
            </a:r>
            <a:r>
              <a:rPr lang="en-US" sz="1200" dirty="0" err="1">
                <a:solidFill>
                  <a:srgbClr val="0000FF"/>
                </a:solidFill>
              </a:rPr>
              <a:t>scanf("%c</a:t>
            </a:r>
            <a:r>
              <a:rPr lang="en-US" sz="1200" dirty="0">
                <a:solidFill>
                  <a:srgbClr val="0000FF"/>
                </a:solidFill>
              </a:rPr>
              <a:t>", &amp;item);</a:t>
            </a:r>
          </a:p>
          <a:p>
            <a:r>
              <a:rPr lang="en-US" sz="1200" dirty="0">
                <a:solidFill>
                  <a:srgbClr val="CC3300"/>
                </a:solidFill>
              </a:rPr>
              <a:t> </a:t>
            </a:r>
            <a:r>
              <a:rPr lang="en-US" sz="1200" dirty="0" err="1">
                <a:solidFill>
                  <a:srgbClr val="CC3300"/>
                </a:solidFill>
              </a:rPr>
              <a:t>klee_make_symbolic(&amp;item</a:t>
            </a:r>
            <a:r>
              <a:rPr lang="en-US" sz="1200" dirty="0">
                <a:solidFill>
                  <a:srgbClr val="CC3300"/>
                </a:solidFill>
              </a:rPr>
              <a:t>, </a:t>
            </a:r>
            <a:r>
              <a:rPr lang="en-US" sz="1200" dirty="0" err="1">
                <a:solidFill>
                  <a:srgbClr val="CC3300"/>
                </a:solidFill>
              </a:rPr>
              <a:t>sizeof(item</a:t>
            </a:r>
            <a:r>
              <a:rPr lang="en-US" sz="1200" dirty="0">
                <a:solidFill>
                  <a:srgbClr val="CC3300"/>
                </a:solidFill>
              </a:rPr>
              <a:t>), "item");</a:t>
            </a:r>
          </a:p>
          <a:p>
            <a:r>
              <a:rPr lang="en-US" sz="1200" dirty="0">
                <a:solidFill>
                  <a:srgbClr val="0000FF"/>
                </a:solidFill>
              </a:rPr>
              <a:t> //  </a:t>
            </a:r>
            <a:r>
              <a:rPr lang="en-US" sz="1200" dirty="0" err="1">
                <a:solidFill>
                  <a:srgbClr val="0000FF"/>
                </a:solidFill>
              </a:rPr>
              <a:t>printf("Please</a:t>
            </a:r>
            <a:r>
              <a:rPr lang="en-US" sz="1200" dirty="0">
                <a:solidFill>
                  <a:srgbClr val="0000FF"/>
                </a:solidFill>
              </a:rPr>
              <a:t> give string within which to search: \</a:t>
            </a:r>
            <a:r>
              <a:rPr lang="en-US" sz="1200" dirty="0" err="1">
                <a:solidFill>
                  <a:srgbClr val="0000FF"/>
                </a:solidFill>
              </a:rPr>
              <a:t>n</a:t>
            </a:r>
            <a:r>
              <a:rPr lang="en-US" sz="1200" dirty="0">
                <a:solidFill>
                  <a:srgbClr val="0000FF"/>
                </a:solidFill>
              </a:rPr>
              <a:t>");</a:t>
            </a:r>
          </a:p>
          <a:p>
            <a:r>
              <a:rPr lang="en-US" sz="1200" dirty="0">
                <a:solidFill>
                  <a:srgbClr val="0000FF"/>
                </a:solidFill>
              </a:rPr>
              <a:t> //  </a:t>
            </a:r>
            <a:r>
              <a:rPr lang="en-US" sz="1200" dirty="0" err="1">
                <a:solidFill>
                  <a:srgbClr val="0000FF"/>
                </a:solidFill>
              </a:rPr>
              <a:t>scanf("%s</a:t>
            </a:r>
            <a:r>
              <a:rPr lang="en-US" sz="1200" dirty="0">
                <a:solidFill>
                  <a:srgbClr val="0000FF"/>
                </a:solidFill>
              </a:rPr>
              <a:t>", </a:t>
            </a:r>
            <a:r>
              <a:rPr lang="en-US" sz="1200" dirty="0" err="1">
                <a:solidFill>
                  <a:srgbClr val="0000FF"/>
                </a:solidFill>
              </a:rPr>
              <a:t>str</a:t>
            </a:r>
            <a:r>
              <a:rPr lang="en-US" sz="1200" dirty="0">
                <a:solidFill>
                  <a:srgbClr val="0000FF"/>
                </a:solidFill>
              </a:rPr>
              <a:t>);</a:t>
            </a:r>
          </a:p>
          <a:p>
            <a:r>
              <a:rPr lang="en-US" sz="1200" dirty="0">
                <a:solidFill>
                  <a:srgbClr val="CC3300"/>
                </a:solidFill>
              </a:rPr>
              <a:t> </a:t>
            </a:r>
            <a:r>
              <a:rPr lang="en-US" sz="1200" dirty="0" err="1">
                <a:solidFill>
                  <a:srgbClr val="CC3300"/>
                </a:solidFill>
              </a:rPr>
              <a:t>klee_make_symbolic(str</a:t>
            </a:r>
            <a:r>
              <a:rPr lang="en-US" sz="1200" dirty="0">
                <a:solidFill>
                  <a:srgbClr val="CC3300"/>
                </a:solidFill>
              </a:rPr>
              <a:t>, </a:t>
            </a:r>
            <a:r>
              <a:rPr lang="en-US" sz="1200" dirty="0" err="1">
                <a:solidFill>
                  <a:srgbClr val="CC3300"/>
                </a:solidFill>
              </a:rPr>
              <a:t>sizeof(str</a:t>
            </a:r>
            <a:r>
              <a:rPr lang="en-US" sz="1200" dirty="0">
                <a:solidFill>
                  <a:srgbClr val="CC3300"/>
                </a:solidFill>
              </a:rPr>
              <a:t>), "</a:t>
            </a:r>
            <a:r>
              <a:rPr lang="en-US" sz="1200" dirty="0" err="1">
                <a:solidFill>
                  <a:srgbClr val="CC3300"/>
                </a:solidFill>
              </a:rPr>
              <a:t>str</a:t>
            </a:r>
            <a:r>
              <a:rPr lang="en-US" sz="1200" dirty="0">
                <a:solidFill>
                  <a:srgbClr val="CC3300"/>
                </a:solidFill>
              </a:rPr>
              <a:t>");</a:t>
            </a:r>
          </a:p>
          <a:p>
            <a:r>
              <a:rPr lang="en-US" sz="1200" dirty="0">
                <a:solidFill>
                  <a:srgbClr val="CC3300"/>
                </a:solidFill>
              </a:rPr>
              <a:t> klee_assume(str[0] &lt;= str[1]);</a:t>
            </a:r>
          </a:p>
          <a:p>
            <a:r>
              <a:rPr lang="en-US" sz="1200" dirty="0">
                <a:solidFill>
                  <a:srgbClr val="CC3300"/>
                </a:solidFill>
              </a:rPr>
              <a:t> klee_assume(str[1] &lt;= str[2]);</a:t>
            </a:r>
          </a:p>
          <a:p>
            <a:r>
              <a:rPr lang="en-US" sz="1200" dirty="0">
                <a:solidFill>
                  <a:srgbClr val="CC3300"/>
                </a:solidFill>
              </a:rPr>
              <a:t> klee_assume(str[2] &lt;= str[3]);</a:t>
            </a:r>
          </a:p>
          <a:p>
            <a:r>
              <a:rPr lang="en-US" sz="1200" dirty="0">
                <a:solidFill>
                  <a:srgbClr val="CC3300"/>
                </a:solidFill>
              </a:rPr>
              <a:t> klee_assume(str[3] &lt;= str[4]);</a:t>
            </a:r>
          </a:p>
          <a:p>
            <a:r>
              <a:rPr lang="en-US" sz="1200" dirty="0"/>
              <a:t> str[4] = '\0';</a:t>
            </a:r>
          </a:p>
          <a:p>
            <a:r>
              <a:rPr lang="en-US" sz="1200" dirty="0"/>
              <a:t> hi=  4; //strlen(str)-1; // </a:t>
            </a:r>
            <a:r>
              <a:rPr lang="en-US" sz="1200" dirty="0" err="1"/>
              <a:t>strlen</a:t>
            </a:r>
            <a:r>
              <a:rPr lang="en-US" sz="1200" dirty="0"/>
              <a:t> ignores null at the end of string</a:t>
            </a:r>
          </a:p>
          <a:p>
            <a:r>
              <a:rPr lang="en-US" sz="1200" dirty="0"/>
              <a:t>                   // hi points to last char in a 0 based array</a:t>
            </a:r>
          </a:p>
          <a:p>
            <a:r>
              <a:rPr lang="en-US" sz="1200" dirty="0"/>
              <a:t> </a:t>
            </a:r>
          </a:p>
        </p:txBody>
      </p:sp>
      <p:sp>
        <p:nvSpPr>
          <p:cNvPr id="6" name="TextBox 5"/>
          <p:cNvSpPr txBox="1"/>
          <p:nvPr/>
        </p:nvSpPr>
        <p:spPr>
          <a:xfrm>
            <a:off x="5410200" y="1752600"/>
            <a:ext cx="5723042" cy="3600986"/>
          </a:xfrm>
          <a:prstGeom prst="rect">
            <a:avLst/>
          </a:prstGeom>
          <a:noFill/>
        </p:spPr>
        <p:txBody>
          <a:bodyPr wrap="none" rtlCol="0">
            <a:spAutoFit/>
          </a:bodyPr>
          <a:lstStyle/>
          <a:p>
            <a:r>
              <a:rPr lang="en-US" sz="1200" dirty="0" err="1"/>
              <a:t>while(!found</a:t>
            </a:r>
            <a:r>
              <a:rPr lang="en-US" sz="1200" dirty="0"/>
              <a:t> &amp;&amp; lo &lt;= hi) {</a:t>
            </a:r>
          </a:p>
          <a:p>
            <a:r>
              <a:rPr lang="en-US" sz="1200" dirty="0"/>
              <a:t>   mid = (lo+hi)/2;</a:t>
            </a:r>
          </a:p>
          <a:p>
            <a:r>
              <a:rPr lang="en-US" sz="1200" dirty="0"/>
              <a:t>   </a:t>
            </a:r>
          </a:p>
          <a:p>
            <a:r>
              <a:rPr lang="en-US" sz="1200" dirty="0"/>
              <a:t>   if (item == </a:t>
            </a:r>
            <a:r>
              <a:rPr lang="en-US" sz="1200" dirty="0" err="1"/>
              <a:t>str[mid</a:t>
            </a:r>
            <a:r>
              <a:rPr lang="en-US" sz="1200" dirty="0"/>
              <a:t>])</a:t>
            </a:r>
          </a:p>
          <a:p>
            <a:r>
              <a:rPr lang="en-US" sz="1200" dirty="0"/>
              <a:t>     { </a:t>
            </a:r>
            <a:r>
              <a:rPr lang="en-US" sz="1200" dirty="0" err="1"/>
              <a:t>printf</a:t>
            </a:r>
            <a:r>
              <a:rPr lang="en-US" sz="1200" dirty="0"/>
              <a:t>("*");</a:t>
            </a:r>
          </a:p>
          <a:p>
            <a:r>
              <a:rPr lang="en-US" sz="1200" dirty="0"/>
              <a:t>        found = 1; }</a:t>
            </a:r>
          </a:p>
          <a:p>
            <a:r>
              <a:rPr lang="en-US" sz="1200" dirty="0"/>
              <a:t>   else</a:t>
            </a:r>
          </a:p>
          <a:p>
            <a:r>
              <a:rPr lang="en-US" sz="1200" dirty="0"/>
              <a:t>     if (item &lt; </a:t>
            </a:r>
            <a:r>
              <a:rPr lang="en-US" sz="1200" dirty="0" err="1"/>
              <a:t>str[mid</a:t>
            </a:r>
            <a:r>
              <a:rPr lang="en-US" sz="1200" dirty="0"/>
              <a:t>])</a:t>
            </a:r>
          </a:p>
          <a:p>
            <a:r>
              <a:rPr lang="en-US" sz="1200" dirty="0"/>
              <a:t>       { hi = mid-1;</a:t>
            </a:r>
          </a:p>
          <a:p>
            <a:r>
              <a:rPr lang="en-US" sz="1200" dirty="0"/>
              <a:t>	  </a:t>
            </a:r>
            <a:r>
              <a:rPr lang="en-US" sz="1200" dirty="0" err="1"/>
              <a:t>printf("L</a:t>
            </a:r>
            <a:r>
              <a:rPr lang="en-US" sz="1200" dirty="0"/>
              <a:t>"); }</a:t>
            </a:r>
          </a:p>
          <a:p>
            <a:r>
              <a:rPr lang="en-US" sz="1200" dirty="0"/>
              <a:t>     else</a:t>
            </a:r>
          </a:p>
          <a:p>
            <a:r>
              <a:rPr lang="en-US" sz="1200" dirty="0"/>
              <a:t>       { lo = mid+1;</a:t>
            </a:r>
          </a:p>
          <a:p>
            <a:r>
              <a:rPr lang="en-US" sz="1200" dirty="0"/>
              <a:t>	  </a:t>
            </a:r>
            <a:r>
              <a:rPr lang="en-US" sz="1200" dirty="0" err="1"/>
              <a:t>printf("H</a:t>
            </a:r>
            <a:r>
              <a:rPr lang="en-US" sz="1200" dirty="0"/>
              <a:t>"); }</a:t>
            </a:r>
          </a:p>
          <a:p>
            <a:r>
              <a:rPr lang="en-US" sz="1200" dirty="0"/>
              <a:t> }</a:t>
            </a:r>
          </a:p>
          <a:p>
            <a:r>
              <a:rPr lang="en-US" sz="1200" dirty="0"/>
              <a:t> if (found) </a:t>
            </a:r>
            <a:r>
              <a:rPr lang="en-US" sz="1200" dirty="0" err="1"/>
              <a:t>printf("found\n");//printf("\nitem</a:t>
            </a:r>
            <a:r>
              <a:rPr lang="en-US" sz="1200" dirty="0"/>
              <a:t> %</a:t>
            </a:r>
            <a:r>
              <a:rPr lang="en-US" sz="1200" dirty="0" err="1"/>
              <a:t>c</a:t>
            </a:r>
            <a:r>
              <a:rPr lang="en-US" sz="1200" dirty="0"/>
              <a:t> found at </a:t>
            </a:r>
            <a:r>
              <a:rPr lang="en-US" sz="1200" dirty="0" err="1"/>
              <a:t>posn</a:t>
            </a:r>
            <a:r>
              <a:rPr lang="en-US" sz="1200" dirty="0"/>
              <a:t> %</a:t>
            </a:r>
            <a:r>
              <a:rPr lang="en-US" sz="1200" dirty="0" err="1"/>
              <a:t>d\n</a:t>
            </a:r>
            <a:r>
              <a:rPr lang="en-US" sz="1200" dirty="0"/>
              <a:t>", item, mid);</a:t>
            </a:r>
          </a:p>
          <a:p>
            <a:r>
              <a:rPr lang="en-US" sz="1200" dirty="0"/>
              <a:t> else </a:t>
            </a:r>
            <a:r>
              <a:rPr lang="en-US" sz="1200" dirty="0" err="1"/>
              <a:t>printf("not</a:t>
            </a:r>
            <a:r>
              <a:rPr lang="en-US" sz="1200" dirty="0"/>
              <a:t> found\</a:t>
            </a:r>
            <a:r>
              <a:rPr lang="en-US" sz="1200" dirty="0" err="1"/>
              <a:t>n");//printf("\nitem</a:t>
            </a:r>
            <a:r>
              <a:rPr lang="en-US" sz="1200" dirty="0"/>
              <a:t> %</a:t>
            </a:r>
            <a:r>
              <a:rPr lang="en-US" sz="1200" dirty="0" err="1"/>
              <a:t>c</a:t>
            </a:r>
            <a:r>
              <a:rPr lang="en-US" sz="1200" dirty="0"/>
              <a:t> not in </a:t>
            </a:r>
            <a:r>
              <a:rPr lang="en-US" sz="1200" dirty="0" err="1"/>
              <a:t>str</a:t>
            </a:r>
            <a:r>
              <a:rPr lang="en-US" sz="1200" dirty="0"/>
              <a:t> %</a:t>
            </a:r>
            <a:r>
              <a:rPr lang="en-US" sz="1200" dirty="0" err="1"/>
              <a:t>s\n</a:t>
            </a:r>
            <a:r>
              <a:rPr lang="en-US" sz="1200" dirty="0"/>
              <a:t>", item, </a:t>
            </a:r>
            <a:r>
              <a:rPr lang="en-US" sz="1200" dirty="0" err="1"/>
              <a:t>str</a:t>
            </a:r>
            <a:r>
              <a:rPr lang="en-US" sz="1200" dirty="0"/>
              <a:t>);</a:t>
            </a:r>
          </a:p>
          <a:p>
            <a:r>
              <a:rPr lang="en-US" sz="1200" dirty="0"/>
              <a:t> return found;</a:t>
            </a:r>
          </a:p>
          <a:p>
            <a:r>
              <a:rPr lang="en-US" sz="1200" dirty="0"/>
              <a:t>}</a:t>
            </a:r>
          </a:p>
          <a:p>
            <a:endParaRPr lang="en-US" sz="1200" dirty="0"/>
          </a:p>
        </p:txBody>
      </p:sp>
      <p:sp>
        <p:nvSpPr>
          <p:cNvPr id="7" name="TextBox 6"/>
          <p:cNvSpPr txBox="1"/>
          <p:nvPr/>
        </p:nvSpPr>
        <p:spPr>
          <a:xfrm>
            <a:off x="6599582" y="4983540"/>
            <a:ext cx="4956314" cy="1569660"/>
          </a:xfrm>
          <a:prstGeom prst="rect">
            <a:avLst/>
          </a:prstGeom>
          <a:noFill/>
        </p:spPr>
        <p:txBody>
          <a:bodyPr wrap="square" rtlCol="0">
            <a:spAutoFit/>
          </a:bodyPr>
          <a:lstStyle/>
          <a:p>
            <a:r>
              <a:rPr lang="en-US" sz="2400" dirty="0">
                <a:solidFill>
                  <a:srgbClr val="0000FF"/>
                </a:solidFill>
              </a:rPr>
              <a:t>A simple Binary Search being prepared for formal symbolic analysis</a:t>
            </a:r>
            <a:endParaRPr lang="en-US" sz="2400" dirty="0"/>
          </a:p>
          <a:p>
            <a:r>
              <a:rPr lang="en-US" sz="2400" dirty="0">
                <a:solidFill>
                  <a:srgbClr val="0000FF"/>
                </a:solidFill>
              </a:rPr>
              <a:t>This will force path coverage !!</a:t>
            </a:r>
          </a:p>
        </p:txBody>
      </p:sp>
    </p:spTree>
    <p:extLst>
      <p:ext uri="{BB962C8B-B14F-4D97-AF65-F5344CB8AC3E}">
        <p14:creationId xmlns:p14="http://schemas.microsoft.com/office/powerpoint/2010/main" val="2748994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971800"/>
            <a:ext cx="8229600" cy="1143000"/>
          </a:xfrm>
        </p:spPr>
        <p:txBody>
          <a:bodyPr>
            <a:normAutofit/>
          </a:bodyPr>
          <a:lstStyle/>
          <a:p>
            <a:r>
              <a:rPr lang="en-US" dirty="0"/>
              <a:t>Concurrency errors</a:t>
            </a:r>
          </a:p>
        </p:txBody>
      </p:sp>
    </p:spTree>
    <p:extLst>
      <p:ext uri="{BB962C8B-B14F-4D97-AF65-F5344CB8AC3E}">
        <p14:creationId xmlns:p14="http://schemas.microsoft.com/office/powerpoint/2010/main" val="1012504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47F091DE-3985-DC4F-A709-30F566B2E4E7}" type="slidenum">
              <a:rPr lang="en-US" sz="1200">
                <a:solidFill>
                  <a:srgbClr val="898989"/>
                </a:solidFill>
              </a:rPr>
              <a:pPr algn="r"/>
              <a:t>42</a:t>
            </a:fld>
            <a:endParaRPr lang="en-US" sz="1200">
              <a:solidFill>
                <a:srgbClr val="898989"/>
              </a:solidFill>
            </a:endParaRPr>
          </a:p>
        </p:txBody>
      </p:sp>
      <p:sp>
        <p:nvSpPr>
          <p:cNvPr id="20483" name="Rectangle 2"/>
          <p:cNvSpPr>
            <a:spLocks noGrp="1" noChangeArrowheads="1"/>
          </p:cNvSpPr>
          <p:nvPr>
            <p:ph type="title" idx="4294967295"/>
          </p:nvPr>
        </p:nvSpPr>
        <p:spPr/>
        <p:txBody>
          <a:bodyPr/>
          <a:lstStyle/>
          <a:p>
            <a:r>
              <a:rPr lang="en-US" sz="3600" dirty="0"/>
              <a:t>Example: Increment Array Elements</a:t>
            </a:r>
          </a:p>
        </p:txBody>
      </p:sp>
      <p:pic>
        <p:nvPicPr>
          <p:cNvPr id="20484" name="Picture 3"/>
          <p:cNvPicPr>
            <a:picLocks noGrp="1" noChangeAspect="1" noChangeArrowheads="1"/>
          </p:cNvPicPr>
          <p:nvPr>
            <p:ph idx="4294967295"/>
          </p:nvPr>
        </p:nvPicPr>
        <p:blipFill>
          <a:blip r:embed="rId3"/>
          <a:srcRect/>
          <a:stretch>
            <a:fillRect/>
          </a:stretch>
        </p:blipFill>
        <p:spPr>
          <a:xfrm>
            <a:off x="2133600" y="2852739"/>
            <a:ext cx="8229600" cy="477837"/>
          </a:xfrm>
          <a:noFill/>
        </p:spPr>
      </p:pic>
      <p:sp>
        <p:nvSpPr>
          <p:cNvPr id="20485" name="Text Box 4"/>
          <p:cNvSpPr txBox="1">
            <a:spLocks noChangeArrowheads="1"/>
          </p:cNvSpPr>
          <p:nvPr/>
        </p:nvSpPr>
        <p:spPr bwMode="auto">
          <a:xfrm>
            <a:off x="2133601" y="1371601"/>
            <a:ext cx="5774017" cy="461665"/>
          </a:xfrm>
          <a:prstGeom prst="rect">
            <a:avLst/>
          </a:prstGeom>
          <a:noFill/>
          <a:ln w="9525">
            <a:noFill/>
            <a:miter lim="800000"/>
            <a:headEnd/>
            <a:tailEnd/>
          </a:ln>
        </p:spPr>
        <p:txBody>
          <a:bodyPr wrap="none">
            <a:prstTxWarp prst="textNoShape">
              <a:avLst/>
            </a:prstTxWarp>
            <a:spAutoFit/>
          </a:bodyPr>
          <a:lstStyle/>
          <a:p>
            <a:r>
              <a:rPr lang="en-US" sz="2400"/>
              <a:t>Increment N-element array A by scalar b</a:t>
            </a:r>
          </a:p>
        </p:txBody>
      </p:sp>
      <p:sp>
        <p:nvSpPr>
          <p:cNvPr id="20486" name="Text Box 5"/>
          <p:cNvSpPr txBox="1">
            <a:spLocks noChangeArrowheads="1"/>
          </p:cNvSpPr>
          <p:nvPr/>
        </p:nvSpPr>
        <p:spPr bwMode="auto">
          <a:xfrm>
            <a:off x="1676400" y="2209800"/>
            <a:ext cx="2468946" cy="369332"/>
          </a:xfrm>
          <a:prstGeom prst="rect">
            <a:avLst/>
          </a:prstGeom>
          <a:noFill/>
          <a:ln w="9525">
            <a:noFill/>
            <a:miter lim="800000"/>
            <a:headEnd/>
            <a:tailEnd/>
          </a:ln>
        </p:spPr>
        <p:txBody>
          <a:bodyPr wrap="none">
            <a:prstTxWarp prst="textNoShape">
              <a:avLst/>
            </a:prstTxWarp>
            <a:spAutoFit/>
          </a:bodyPr>
          <a:lstStyle/>
          <a:p>
            <a:r>
              <a:rPr lang="en-US"/>
              <a:t>tid        0        1       …</a:t>
            </a:r>
          </a:p>
        </p:txBody>
      </p:sp>
      <p:sp>
        <p:nvSpPr>
          <p:cNvPr id="20487" name="Text Box 6"/>
          <p:cNvSpPr txBox="1">
            <a:spLocks noChangeArrowheads="1"/>
          </p:cNvSpPr>
          <p:nvPr/>
        </p:nvSpPr>
        <p:spPr bwMode="auto">
          <a:xfrm>
            <a:off x="1701800" y="2852738"/>
            <a:ext cx="355600" cy="366712"/>
          </a:xfrm>
          <a:prstGeom prst="rect">
            <a:avLst/>
          </a:prstGeom>
          <a:noFill/>
          <a:ln w="9525">
            <a:noFill/>
            <a:miter lim="800000"/>
            <a:headEnd/>
            <a:tailEnd/>
          </a:ln>
        </p:spPr>
        <p:txBody>
          <a:bodyPr>
            <a:prstTxWarp prst="textNoShape">
              <a:avLst/>
            </a:prstTxWarp>
            <a:spAutoFit/>
          </a:bodyPr>
          <a:lstStyle/>
          <a:p>
            <a:r>
              <a:rPr lang="en-US"/>
              <a:t>A</a:t>
            </a:r>
          </a:p>
        </p:txBody>
      </p:sp>
      <p:sp>
        <p:nvSpPr>
          <p:cNvPr id="20488" name="Text Box 7"/>
          <p:cNvSpPr txBox="1">
            <a:spLocks noChangeArrowheads="1"/>
          </p:cNvSpPr>
          <p:nvPr/>
        </p:nvSpPr>
        <p:spPr bwMode="auto">
          <a:xfrm>
            <a:off x="2057400" y="3429001"/>
            <a:ext cx="838200" cy="646331"/>
          </a:xfrm>
          <a:prstGeom prst="rect">
            <a:avLst/>
          </a:prstGeom>
          <a:noFill/>
          <a:ln w="9525">
            <a:noFill/>
            <a:miter lim="800000"/>
            <a:headEnd/>
            <a:tailEnd/>
          </a:ln>
        </p:spPr>
        <p:txBody>
          <a:bodyPr>
            <a:prstTxWarp prst="textNoShape">
              <a:avLst/>
            </a:prstTxWarp>
            <a:spAutoFit/>
          </a:bodyPr>
          <a:lstStyle/>
          <a:p>
            <a:r>
              <a:rPr lang="en-US"/>
              <a:t>A[0]+b                                       </a:t>
            </a:r>
          </a:p>
        </p:txBody>
      </p:sp>
      <p:sp>
        <p:nvSpPr>
          <p:cNvPr id="20489" name="Text Box 9"/>
          <p:cNvSpPr txBox="1">
            <a:spLocks noChangeArrowheads="1"/>
          </p:cNvSpPr>
          <p:nvPr/>
        </p:nvSpPr>
        <p:spPr bwMode="auto">
          <a:xfrm>
            <a:off x="3276600" y="4343401"/>
            <a:ext cx="6019800" cy="1908175"/>
          </a:xfrm>
          <a:prstGeom prst="rect">
            <a:avLst/>
          </a:prstGeom>
          <a:noFill/>
          <a:ln w="9525">
            <a:noFill/>
            <a:miter lim="800000"/>
            <a:headEnd/>
            <a:tailEnd/>
          </a:ln>
        </p:spPr>
        <p:txBody>
          <a:bodyPr>
            <a:prstTxWarp prst="textNoShape">
              <a:avLst/>
            </a:prstTxWarp>
            <a:spAutoFit/>
          </a:bodyPr>
          <a:lstStyle/>
          <a:p>
            <a:r>
              <a:rPr lang="en-US" sz="2000" dirty="0"/>
              <a:t>__global__ void </a:t>
            </a:r>
            <a:r>
              <a:rPr lang="en-US" sz="2000" dirty="0" err="1"/>
              <a:t>inc_gpu(int</a:t>
            </a:r>
            <a:r>
              <a:rPr lang="en-US" sz="2000" dirty="0"/>
              <a:t>*A, </a:t>
            </a:r>
            <a:r>
              <a:rPr lang="en-US" sz="2000" dirty="0" err="1"/>
              <a:t>int</a:t>
            </a:r>
            <a:r>
              <a:rPr lang="en-US" sz="2000" dirty="0"/>
              <a:t> </a:t>
            </a:r>
            <a:r>
              <a:rPr lang="en-US" sz="2000" dirty="0" err="1"/>
              <a:t>b</a:t>
            </a:r>
            <a:r>
              <a:rPr lang="en-US" sz="2000" dirty="0"/>
              <a:t>, </a:t>
            </a:r>
            <a:r>
              <a:rPr lang="en-US" sz="2000" dirty="0" err="1"/>
              <a:t>intN</a:t>
            </a:r>
            <a:r>
              <a:rPr lang="en-US" sz="2000" dirty="0"/>
              <a:t>) {</a:t>
            </a:r>
          </a:p>
          <a:p>
            <a:r>
              <a:rPr lang="en-US" sz="2000" dirty="0"/>
              <a:t>    </a:t>
            </a:r>
            <a:r>
              <a:rPr lang="en-US" sz="2000" dirty="0" err="1"/>
              <a:t>int</a:t>
            </a:r>
            <a:r>
              <a:rPr lang="en-US" sz="2000" dirty="0"/>
              <a:t> </a:t>
            </a:r>
            <a:r>
              <a:rPr lang="en-US" sz="2000" dirty="0" err="1">
                <a:solidFill>
                  <a:srgbClr val="0000FF"/>
                </a:solidFill>
              </a:rPr>
              <a:t>idx</a:t>
            </a:r>
            <a:r>
              <a:rPr lang="en-US" sz="2000" dirty="0"/>
              <a:t> = </a:t>
            </a:r>
            <a:r>
              <a:rPr lang="en-US" sz="2000" dirty="0" err="1"/>
              <a:t>blockIdx.x</a:t>
            </a:r>
            <a:r>
              <a:rPr lang="en-US" sz="2000" dirty="0"/>
              <a:t> * </a:t>
            </a:r>
            <a:r>
              <a:rPr lang="en-US" sz="2000" dirty="0" err="1"/>
              <a:t>blockDim.x</a:t>
            </a:r>
            <a:r>
              <a:rPr lang="en-US" sz="2000" dirty="0"/>
              <a:t> + </a:t>
            </a:r>
            <a:r>
              <a:rPr lang="en-US" sz="2000" dirty="0" err="1"/>
              <a:t>threadIdx.x</a:t>
            </a:r>
            <a:r>
              <a:rPr lang="en-US" sz="2000" dirty="0"/>
              <a:t>;</a:t>
            </a:r>
          </a:p>
          <a:p>
            <a:r>
              <a:rPr lang="en-US" sz="2000" dirty="0"/>
              <a:t>    if (</a:t>
            </a:r>
            <a:r>
              <a:rPr lang="en-US" sz="2000" dirty="0" err="1">
                <a:solidFill>
                  <a:srgbClr val="0000FF"/>
                </a:solidFill>
              </a:rPr>
              <a:t>idx</a:t>
            </a:r>
            <a:r>
              <a:rPr lang="en-US" sz="2000" dirty="0"/>
              <a:t> &lt; 64)  {</a:t>
            </a:r>
          </a:p>
          <a:p>
            <a:r>
              <a:rPr lang="en-US" sz="2000" dirty="0"/>
              <a:t>        </a:t>
            </a:r>
            <a:r>
              <a:rPr lang="en-US" sz="2000" dirty="0" err="1"/>
              <a:t>A[</a:t>
            </a:r>
            <a:r>
              <a:rPr lang="en-US" sz="2000" dirty="0" err="1">
                <a:solidFill>
                  <a:srgbClr val="0000FF"/>
                </a:solidFill>
              </a:rPr>
              <a:t>idx</a:t>
            </a:r>
            <a:r>
              <a:rPr lang="en-US" sz="2000" dirty="0"/>
              <a:t>] = </a:t>
            </a:r>
            <a:r>
              <a:rPr lang="en-US" sz="2000" dirty="0" err="1"/>
              <a:t>A[</a:t>
            </a:r>
            <a:r>
              <a:rPr lang="en-US" sz="2000" dirty="0" err="1">
                <a:solidFill>
                  <a:srgbClr val="0000FF"/>
                </a:solidFill>
              </a:rPr>
              <a:t>idx</a:t>
            </a:r>
            <a:r>
              <a:rPr lang="en-US" sz="2000" dirty="0"/>
              <a:t>] + </a:t>
            </a:r>
            <a:r>
              <a:rPr lang="en-US" sz="2000" dirty="0" err="1"/>
              <a:t>b</a:t>
            </a:r>
            <a:r>
              <a:rPr lang="en-US" sz="2000" dirty="0"/>
              <a:t>;</a:t>
            </a:r>
          </a:p>
          <a:p>
            <a:r>
              <a:rPr lang="en-US" sz="2000" dirty="0"/>
              <a:t>   }</a:t>
            </a:r>
          </a:p>
          <a:p>
            <a:endParaRPr lang="en-US" sz="1600" dirty="0"/>
          </a:p>
        </p:txBody>
      </p:sp>
      <p:sp>
        <p:nvSpPr>
          <p:cNvPr id="20490" name="Text Box 10"/>
          <p:cNvSpPr txBox="1">
            <a:spLocks noChangeArrowheads="1"/>
          </p:cNvSpPr>
          <p:nvPr/>
        </p:nvSpPr>
        <p:spPr bwMode="auto">
          <a:xfrm>
            <a:off x="6096000" y="3429000"/>
            <a:ext cx="457200" cy="274638"/>
          </a:xfrm>
          <a:prstGeom prst="rect">
            <a:avLst/>
          </a:prstGeom>
          <a:noFill/>
          <a:ln w="9525">
            <a:noFill/>
            <a:miter lim="800000"/>
            <a:headEnd/>
            <a:tailEnd/>
          </a:ln>
        </p:spPr>
        <p:txBody>
          <a:bodyPr lIns="0" tIns="0" rIns="0" bIns="0">
            <a:prstTxWarp prst="textNoShape">
              <a:avLst/>
            </a:prstTxWarp>
            <a:spAutoFit/>
          </a:bodyPr>
          <a:lstStyle/>
          <a:p>
            <a:r>
              <a:rPr lang="en-US"/>
              <a:t>  ...</a:t>
            </a:r>
          </a:p>
        </p:txBody>
      </p:sp>
      <p:cxnSp>
        <p:nvCxnSpPr>
          <p:cNvPr id="20491" name="Straight Connector 12"/>
          <p:cNvCxnSpPr>
            <a:cxnSpLocks noChangeShapeType="1"/>
            <a:endCxn id="20488" idx="0"/>
          </p:cNvCxnSpPr>
          <p:nvPr/>
        </p:nvCxnSpPr>
        <p:spPr bwMode="auto">
          <a:xfrm flipH="1">
            <a:off x="2476500" y="2971800"/>
            <a:ext cx="38100" cy="457200"/>
          </a:xfrm>
          <a:prstGeom prst="line">
            <a:avLst/>
          </a:prstGeom>
          <a:noFill/>
          <a:ln w="9525">
            <a:solidFill>
              <a:schemeClr val="tx1"/>
            </a:solidFill>
            <a:round/>
            <a:headEnd/>
            <a:tailEnd/>
          </a:ln>
        </p:spPr>
      </p:cxnSp>
      <p:sp>
        <p:nvSpPr>
          <p:cNvPr id="20492" name="Text Box 7"/>
          <p:cNvSpPr txBox="1">
            <a:spLocks noChangeArrowheads="1"/>
          </p:cNvSpPr>
          <p:nvPr/>
        </p:nvSpPr>
        <p:spPr bwMode="auto">
          <a:xfrm>
            <a:off x="2743200" y="3429001"/>
            <a:ext cx="838200" cy="646331"/>
          </a:xfrm>
          <a:prstGeom prst="rect">
            <a:avLst/>
          </a:prstGeom>
          <a:noFill/>
          <a:ln w="9525">
            <a:noFill/>
            <a:miter lim="800000"/>
            <a:headEnd/>
            <a:tailEnd/>
          </a:ln>
        </p:spPr>
        <p:txBody>
          <a:bodyPr>
            <a:prstTxWarp prst="textNoShape">
              <a:avLst/>
            </a:prstTxWarp>
            <a:spAutoFit/>
          </a:bodyPr>
          <a:lstStyle/>
          <a:p>
            <a:r>
              <a:rPr lang="en-US"/>
              <a:t>A[1]+b                                       </a:t>
            </a:r>
          </a:p>
        </p:txBody>
      </p:sp>
      <p:sp>
        <p:nvSpPr>
          <p:cNvPr id="20493" name="Line 15"/>
          <p:cNvSpPr>
            <a:spLocks noChangeShapeType="1"/>
          </p:cNvSpPr>
          <p:nvPr/>
        </p:nvSpPr>
        <p:spPr bwMode="auto">
          <a:xfrm flipH="1" flipV="1">
            <a:off x="3048000" y="2971800"/>
            <a:ext cx="76200" cy="4572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494" name="Text Box 16"/>
          <p:cNvSpPr txBox="1">
            <a:spLocks noChangeArrowheads="1"/>
          </p:cNvSpPr>
          <p:nvPr/>
        </p:nvSpPr>
        <p:spPr bwMode="auto">
          <a:xfrm>
            <a:off x="2286000" y="3962401"/>
            <a:ext cx="381000" cy="646331"/>
          </a:xfrm>
          <a:prstGeom prst="rect">
            <a:avLst/>
          </a:prstGeom>
          <a:noFill/>
          <a:ln w="9525">
            <a:noFill/>
            <a:miter lim="800000"/>
            <a:headEnd/>
            <a:tailEnd/>
          </a:ln>
        </p:spPr>
        <p:txBody>
          <a:bodyPr>
            <a:prstTxWarp prst="textNoShape">
              <a:avLst/>
            </a:prstTxWarp>
            <a:spAutoFit/>
          </a:bodyPr>
          <a:lstStyle/>
          <a:p>
            <a:pPr>
              <a:spcBef>
                <a:spcPct val="50000"/>
              </a:spcBef>
            </a:pPr>
            <a:r>
              <a:rPr lang="en-US"/>
              <a:t>t0</a:t>
            </a:r>
          </a:p>
        </p:txBody>
      </p:sp>
      <p:sp>
        <p:nvSpPr>
          <p:cNvPr id="20495" name="Text Box 17"/>
          <p:cNvSpPr txBox="1">
            <a:spLocks noChangeArrowheads="1"/>
          </p:cNvSpPr>
          <p:nvPr/>
        </p:nvSpPr>
        <p:spPr bwMode="auto">
          <a:xfrm>
            <a:off x="2971800" y="3962401"/>
            <a:ext cx="381000" cy="646331"/>
          </a:xfrm>
          <a:prstGeom prst="rect">
            <a:avLst/>
          </a:prstGeom>
          <a:noFill/>
          <a:ln w="9525">
            <a:noFill/>
            <a:miter lim="800000"/>
            <a:headEnd/>
            <a:tailEnd/>
          </a:ln>
        </p:spPr>
        <p:txBody>
          <a:bodyPr>
            <a:prstTxWarp prst="textNoShape">
              <a:avLst/>
            </a:prstTxWarp>
            <a:spAutoFit/>
          </a:bodyPr>
          <a:lstStyle/>
          <a:p>
            <a:pPr>
              <a:spcBef>
                <a:spcPct val="50000"/>
              </a:spcBef>
            </a:pPr>
            <a:r>
              <a:rPr lang="en-US"/>
              <a:t>t1</a:t>
            </a:r>
          </a:p>
        </p:txBody>
      </p:sp>
    </p:spTree>
    <p:extLst>
      <p:ext uri="{BB962C8B-B14F-4D97-AF65-F5344CB8AC3E}">
        <p14:creationId xmlns:p14="http://schemas.microsoft.com/office/powerpoint/2010/main" val="3209193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3"/>
          <p:cNvSpPr>
            <a:spLocks noGrp="1"/>
          </p:cNvSpPr>
          <p:nvPr>
            <p:ph type="title"/>
          </p:nvPr>
        </p:nvSpPr>
        <p:spPr/>
        <p:txBody>
          <a:bodyPr>
            <a:normAutofit/>
          </a:bodyPr>
          <a:lstStyle/>
          <a:p>
            <a:r>
              <a:rPr lang="en-US" sz="3600" dirty="0">
                <a:solidFill>
                  <a:srgbClr val="FF0000"/>
                </a:solidFill>
              </a:rPr>
              <a:t>Data Races in GPU Programs</a:t>
            </a:r>
          </a:p>
        </p:txBody>
      </p:sp>
      <p:sp>
        <p:nvSpPr>
          <p:cNvPr id="6148" name="Slide Number Placeholder 1"/>
          <p:cNvSpPr>
            <a:spLocks noGrp="1"/>
          </p:cNvSpPr>
          <p:nvPr>
            <p:ph type="sldNum" sz="quarter" idx="10"/>
          </p:nvPr>
        </p:nvSpPr>
        <p:spPr>
          <a:noFill/>
          <a:ln>
            <a:miter lim="800000"/>
            <a:headEnd/>
            <a:tailEnd/>
          </a:ln>
        </p:spPr>
        <p:txBody>
          <a:bodyPr/>
          <a:lstStyle/>
          <a:p>
            <a:fld id="{EDB3FBD1-623D-6648-B256-4DCEE81FB49E}" type="slidenum">
              <a:rPr lang="en-US"/>
              <a:pPr/>
              <a:t>43</a:t>
            </a:fld>
            <a:endParaRPr lang="en-US"/>
          </a:p>
        </p:txBody>
      </p:sp>
      <p:grpSp>
        <p:nvGrpSpPr>
          <p:cNvPr id="2" name="Group 29"/>
          <p:cNvGrpSpPr>
            <a:grpSpLocks/>
          </p:cNvGrpSpPr>
          <p:nvPr/>
        </p:nvGrpSpPr>
        <p:grpSpPr bwMode="auto">
          <a:xfrm>
            <a:off x="3568700" y="4572000"/>
            <a:ext cx="685800" cy="1143000"/>
            <a:chOff x="3809999" y="3505200"/>
            <a:chExt cx="685801" cy="1143000"/>
          </a:xfrm>
        </p:grpSpPr>
        <p:grpSp>
          <p:nvGrpSpPr>
            <p:cNvPr id="3" name="Group 21"/>
            <p:cNvGrpSpPr>
              <a:grpSpLocks/>
            </p:cNvGrpSpPr>
            <p:nvPr/>
          </p:nvGrpSpPr>
          <p:grpSpPr bwMode="auto">
            <a:xfrm>
              <a:off x="3809999" y="3505200"/>
              <a:ext cx="381000" cy="1143000"/>
              <a:chOff x="3809999" y="3505200"/>
              <a:chExt cx="381000" cy="1143000"/>
            </a:xfrm>
          </p:grpSpPr>
          <p:grpSp>
            <p:nvGrpSpPr>
              <p:cNvPr id="4" name="Group 17"/>
              <p:cNvGrpSpPr>
                <a:grpSpLocks/>
              </p:cNvGrpSpPr>
              <p:nvPr/>
            </p:nvGrpSpPr>
            <p:grpSpPr bwMode="auto">
              <a:xfrm>
                <a:off x="3809999" y="3505200"/>
                <a:ext cx="228600" cy="1143000"/>
                <a:chOff x="3809999" y="3505200"/>
                <a:chExt cx="228600" cy="1143000"/>
              </a:xfrm>
            </p:grpSpPr>
            <p:cxnSp>
              <p:nvCxnSpPr>
                <p:cNvPr id="6200" name="Curved Connector 1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201" name="Curved Connector 1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5" name="Group 18"/>
              <p:cNvGrpSpPr>
                <a:grpSpLocks/>
              </p:cNvGrpSpPr>
              <p:nvPr/>
            </p:nvGrpSpPr>
            <p:grpSpPr bwMode="auto">
              <a:xfrm>
                <a:off x="3962399" y="3505200"/>
                <a:ext cx="228600" cy="1143000"/>
                <a:chOff x="3809999" y="3505200"/>
                <a:chExt cx="228600" cy="1143000"/>
              </a:xfrm>
            </p:grpSpPr>
            <p:cxnSp>
              <p:nvCxnSpPr>
                <p:cNvPr id="6198" name="Curved Connector 1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99" name="Curved Connector 2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6" name="Group 22"/>
            <p:cNvGrpSpPr>
              <a:grpSpLocks/>
            </p:cNvGrpSpPr>
            <p:nvPr/>
          </p:nvGrpSpPr>
          <p:grpSpPr bwMode="auto">
            <a:xfrm>
              <a:off x="4114800" y="3505200"/>
              <a:ext cx="381000" cy="1143000"/>
              <a:chOff x="3809999" y="3505200"/>
              <a:chExt cx="381000" cy="1143000"/>
            </a:xfrm>
          </p:grpSpPr>
          <p:grpSp>
            <p:nvGrpSpPr>
              <p:cNvPr id="7" name="Group 17"/>
              <p:cNvGrpSpPr>
                <a:grpSpLocks/>
              </p:cNvGrpSpPr>
              <p:nvPr/>
            </p:nvGrpSpPr>
            <p:grpSpPr bwMode="auto">
              <a:xfrm>
                <a:off x="3809999" y="3505200"/>
                <a:ext cx="228600" cy="1143000"/>
                <a:chOff x="3809999" y="3505200"/>
                <a:chExt cx="228600" cy="1143000"/>
              </a:xfrm>
            </p:grpSpPr>
            <p:cxnSp>
              <p:nvCxnSpPr>
                <p:cNvPr id="6194" name="Curved Connector 2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95" name="Curved Connector 2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8" name="Group 18"/>
              <p:cNvGrpSpPr>
                <a:grpSpLocks/>
              </p:cNvGrpSpPr>
              <p:nvPr/>
            </p:nvGrpSpPr>
            <p:grpSpPr bwMode="auto">
              <a:xfrm>
                <a:off x="3962399" y="3505200"/>
                <a:ext cx="228600" cy="1143000"/>
                <a:chOff x="3809999" y="3505200"/>
                <a:chExt cx="228600" cy="1143000"/>
              </a:xfrm>
            </p:grpSpPr>
            <p:cxnSp>
              <p:nvCxnSpPr>
                <p:cNvPr id="6192" name="Curved Connector 2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93" name="Curved Connector 2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9" name="Group 60"/>
          <p:cNvGrpSpPr>
            <a:grpSpLocks/>
          </p:cNvGrpSpPr>
          <p:nvPr/>
        </p:nvGrpSpPr>
        <p:grpSpPr bwMode="auto">
          <a:xfrm>
            <a:off x="8140700" y="4572000"/>
            <a:ext cx="685800" cy="1143000"/>
            <a:chOff x="3809999" y="3505200"/>
            <a:chExt cx="685801" cy="1143000"/>
          </a:xfrm>
        </p:grpSpPr>
        <p:grpSp>
          <p:nvGrpSpPr>
            <p:cNvPr id="10" name="Group 21"/>
            <p:cNvGrpSpPr>
              <a:grpSpLocks/>
            </p:cNvGrpSpPr>
            <p:nvPr/>
          </p:nvGrpSpPr>
          <p:grpSpPr bwMode="auto">
            <a:xfrm>
              <a:off x="3809999" y="3505200"/>
              <a:ext cx="381000" cy="1143000"/>
              <a:chOff x="3809999" y="3505200"/>
              <a:chExt cx="381000" cy="1143000"/>
            </a:xfrm>
          </p:grpSpPr>
          <p:grpSp>
            <p:nvGrpSpPr>
              <p:cNvPr id="11" name="Group 17"/>
              <p:cNvGrpSpPr>
                <a:grpSpLocks/>
              </p:cNvGrpSpPr>
              <p:nvPr/>
            </p:nvGrpSpPr>
            <p:grpSpPr bwMode="auto">
              <a:xfrm>
                <a:off x="3809999" y="3505200"/>
                <a:ext cx="228600" cy="1143000"/>
                <a:chOff x="3809999" y="3505200"/>
                <a:chExt cx="228600" cy="1143000"/>
              </a:xfrm>
            </p:grpSpPr>
            <p:cxnSp>
              <p:nvCxnSpPr>
                <p:cNvPr id="6186" name="Curved Connector 73"/>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87" name="Curved Connector 74"/>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2" name="Group 18"/>
              <p:cNvGrpSpPr>
                <a:grpSpLocks/>
              </p:cNvGrpSpPr>
              <p:nvPr/>
            </p:nvGrpSpPr>
            <p:grpSpPr bwMode="auto">
              <a:xfrm>
                <a:off x="3962399" y="3505200"/>
                <a:ext cx="228600" cy="1143000"/>
                <a:chOff x="3809999" y="3505200"/>
                <a:chExt cx="228600" cy="1143000"/>
              </a:xfrm>
            </p:grpSpPr>
            <p:cxnSp>
              <p:nvCxnSpPr>
                <p:cNvPr id="6184" name="Curved Connector 7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85" name="Curved Connector 7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13" name="Group 22"/>
            <p:cNvGrpSpPr>
              <a:grpSpLocks/>
            </p:cNvGrpSpPr>
            <p:nvPr/>
          </p:nvGrpSpPr>
          <p:grpSpPr bwMode="auto">
            <a:xfrm>
              <a:off x="4114800" y="3505200"/>
              <a:ext cx="381000" cy="1143000"/>
              <a:chOff x="3809999" y="3505200"/>
              <a:chExt cx="381000" cy="1143000"/>
            </a:xfrm>
          </p:grpSpPr>
          <p:grpSp>
            <p:nvGrpSpPr>
              <p:cNvPr id="14" name="Group 17"/>
              <p:cNvGrpSpPr>
                <a:grpSpLocks/>
              </p:cNvGrpSpPr>
              <p:nvPr/>
            </p:nvGrpSpPr>
            <p:grpSpPr bwMode="auto">
              <a:xfrm>
                <a:off x="3809999" y="3505200"/>
                <a:ext cx="228600" cy="1143000"/>
                <a:chOff x="3809999" y="3505200"/>
                <a:chExt cx="228600" cy="1143000"/>
              </a:xfrm>
            </p:grpSpPr>
            <p:cxnSp>
              <p:nvCxnSpPr>
                <p:cNvPr id="6180" name="Curved Connector 6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81" name="Curved Connector 6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5" name="Group 18"/>
              <p:cNvGrpSpPr>
                <a:grpSpLocks/>
              </p:cNvGrpSpPr>
              <p:nvPr/>
            </p:nvGrpSpPr>
            <p:grpSpPr bwMode="auto">
              <a:xfrm>
                <a:off x="3962399" y="3505200"/>
                <a:ext cx="228600" cy="1143000"/>
                <a:chOff x="3809999" y="3505200"/>
                <a:chExt cx="228600" cy="1143000"/>
              </a:xfrm>
            </p:grpSpPr>
            <p:cxnSp>
              <p:nvCxnSpPr>
                <p:cNvPr id="6178" name="Curved Connector 6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79" name="Curved Connector 6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sp>
        <p:nvSpPr>
          <p:cNvPr id="6151" name="Oval 75"/>
          <p:cNvSpPr>
            <a:spLocks noChangeArrowheads="1"/>
          </p:cNvSpPr>
          <p:nvPr/>
        </p:nvSpPr>
        <p:spPr bwMode="auto">
          <a:xfrm>
            <a:off x="3721100" y="5105400"/>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6152" name="Oval 76"/>
          <p:cNvSpPr>
            <a:spLocks noChangeArrowheads="1"/>
          </p:cNvSpPr>
          <p:nvPr/>
        </p:nvSpPr>
        <p:spPr bwMode="auto">
          <a:xfrm>
            <a:off x="8750300" y="5105400"/>
            <a:ext cx="152400" cy="152400"/>
          </a:xfrm>
          <a:prstGeom prst="ellipse">
            <a:avLst/>
          </a:prstGeom>
          <a:solidFill>
            <a:srgbClr val="80FF00"/>
          </a:solidFill>
          <a:ln w="9525">
            <a:solidFill>
              <a:schemeClr val="tx1"/>
            </a:solidFill>
            <a:round/>
            <a:headEnd/>
            <a:tailEnd/>
          </a:ln>
        </p:spPr>
        <p:txBody>
          <a:bodyPr>
            <a:prstTxWarp prst="textNoShape">
              <a:avLst/>
            </a:prstTxWarp>
          </a:bodyPr>
          <a:lstStyle/>
          <a:p>
            <a:endParaRPr lang="en-US"/>
          </a:p>
        </p:txBody>
      </p:sp>
      <p:sp>
        <p:nvSpPr>
          <p:cNvPr id="6153" name="Oval 77"/>
          <p:cNvSpPr>
            <a:spLocks noChangeArrowheads="1"/>
          </p:cNvSpPr>
          <p:nvPr/>
        </p:nvSpPr>
        <p:spPr bwMode="auto">
          <a:xfrm>
            <a:off x="4178300" y="5105400"/>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6154" name="TextBox 78"/>
          <p:cNvSpPr txBox="1">
            <a:spLocks noChangeArrowheads="1"/>
          </p:cNvSpPr>
          <p:nvPr/>
        </p:nvSpPr>
        <p:spPr bwMode="auto">
          <a:xfrm>
            <a:off x="2590800" y="5040313"/>
            <a:ext cx="1035476" cy="369332"/>
          </a:xfrm>
          <a:prstGeom prst="rect">
            <a:avLst/>
          </a:prstGeom>
          <a:noFill/>
          <a:ln w="9525">
            <a:noFill/>
            <a:miter lim="800000"/>
            <a:headEnd/>
            <a:tailEnd/>
          </a:ln>
        </p:spPr>
        <p:txBody>
          <a:bodyPr wrap="none">
            <a:prstTxWarp prst="textNoShape">
              <a:avLst/>
            </a:prstTxWarp>
            <a:spAutoFit/>
          </a:bodyPr>
          <a:lstStyle/>
          <a:p>
            <a:r>
              <a:rPr lang="en-US"/>
              <a:t>Write(a)</a:t>
            </a:r>
          </a:p>
        </p:txBody>
      </p:sp>
      <p:sp>
        <p:nvSpPr>
          <p:cNvPr id="6155" name="TextBox 79"/>
          <p:cNvSpPr txBox="1">
            <a:spLocks noChangeArrowheads="1"/>
          </p:cNvSpPr>
          <p:nvPr/>
        </p:nvSpPr>
        <p:spPr bwMode="auto">
          <a:xfrm>
            <a:off x="4330700" y="5029200"/>
            <a:ext cx="1035476" cy="369332"/>
          </a:xfrm>
          <a:prstGeom prst="rect">
            <a:avLst/>
          </a:prstGeom>
          <a:noFill/>
          <a:ln w="9525">
            <a:noFill/>
            <a:miter lim="800000"/>
            <a:headEnd/>
            <a:tailEnd/>
          </a:ln>
        </p:spPr>
        <p:txBody>
          <a:bodyPr wrap="none">
            <a:prstTxWarp prst="textNoShape">
              <a:avLst/>
            </a:prstTxWarp>
            <a:spAutoFit/>
          </a:bodyPr>
          <a:lstStyle/>
          <a:p>
            <a:r>
              <a:rPr lang="en-US"/>
              <a:t>Write(a)</a:t>
            </a:r>
          </a:p>
        </p:txBody>
      </p:sp>
      <p:grpSp>
        <p:nvGrpSpPr>
          <p:cNvPr id="16" name="Group 81"/>
          <p:cNvGrpSpPr>
            <a:grpSpLocks/>
          </p:cNvGrpSpPr>
          <p:nvPr/>
        </p:nvGrpSpPr>
        <p:grpSpPr bwMode="auto">
          <a:xfrm>
            <a:off x="6934200" y="4572000"/>
            <a:ext cx="685800" cy="1143000"/>
            <a:chOff x="3809999" y="3505200"/>
            <a:chExt cx="685801" cy="1143000"/>
          </a:xfrm>
        </p:grpSpPr>
        <p:grpSp>
          <p:nvGrpSpPr>
            <p:cNvPr id="17" name="Group 21"/>
            <p:cNvGrpSpPr>
              <a:grpSpLocks/>
            </p:cNvGrpSpPr>
            <p:nvPr/>
          </p:nvGrpSpPr>
          <p:grpSpPr bwMode="auto">
            <a:xfrm>
              <a:off x="3809999" y="3505200"/>
              <a:ext cx="381000" cy="1143000"/>
              <a:chOff x="3809999" y="3505200"/>
              <a:chExt cx="381000" cy="1143000"/>
            </a:xfrm>
          </p:grpSpPr>
          <p:grpSp>
            <p:nvGrpSpPr>
              <p:cNvPr id="18" name="Group 17"/>
              <p:cNvGrpSpPr>
                <a:grpSpLocks/>
              </p:cNvGrpSpPr>
              <p:nvPr/>
            </p:nvGrpSpPr>
            <p:grpSpPr bwMode="auto">
              <a:xfrm>
                <a:off x="3809999" y="3505200"/>
                <a:ext cx="228600" cy="1143000"/>
                <a:chOff x="3809999" y="3505200"/>
                <a:chExt cx="228600" cy="1143000"/>
              </a:xfrm>
            </p:grpSpPr>
            <p:cxnSp>
              <p:nvCxnSpPr>
                <p:cNvPr id="6172" name="Curved Connector 9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73" name="Curved Connector 9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9" name="Group 18"/>
              <p:cNvGrpSpPr>
                <a:grpSpLocks/>
              </p:cNvGrpSpPr>
              <p:nvPr/>
            </p:nvGrpSpPr>
            <p:grpSpPr bwMode="auto">
              <a:xfrm>
                <a:off x="3962399" y="3505200"/>
                <a:ext cx="228600" cy="1143000"/>
                <a:chOff x="3809999" y="3505200"/>
                <a:chExt cx="228600" cy="1143000"/>
              </a:xfrm>
            </p:grpSpPr>
            <p:cxnSp>
              <p:nvCxnSpPr>
                <p:cNvPr id="6170" name="Curved Connector 9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71" name="Curved Connector 9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20" name="Group 22"/>
            <p:cNvGrpSpPr>
              <a:grpSpLocks/>
            </p:cNvGrpSpPr>
            <p:nvPr/>
          </p:nvGrpSpPr>
          <p:grpSpPr bwMode="auto">
            <a:xfrm>
              <a:off x="4114800" y="3505200"/>
              <a:ext cx="381000" cy="1143000"/>
              <a:chOff x="3809999" y="3505200"/>
              <a:chExt cx="381000" cy="1143000"/>
            </a:xfrm>
          </p:grpSpPr>
          <p:grpSp>
            <p:nvGrpSpPr>
              <p:cNvPr id="21" name="Group 17"/>
              <p:cNvGrpSpPr>
                <a:grpSpLocks/>
              </p:cNvGrpSpPr>
              <p:nvPr/>
            </p:nvGrpSpPr>
            <p:grpSpPr bwMode="auto">
              <a:xfrm>
                <a:off x="3809999" y="3505200"/>
                <a:ext cx="228600" cy="1143000"/>
                <a:chOff x="3809999" y="3505200"/>
                <a:chExt cx="228600" cy="1143000"/>
              </a:xfrm>
            </p:grpSpPr>
            <p:cxnSp>
              <p:nvCxnSpPr>
                <p:cNvPr id="6166" name="Curved Connector 8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67" name="Curved Connector 8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2" name="Group 18"/>
              <p:cNvGrpSpPr>
                <a:grpSpLocks/>
              </p:cNvGrpSpPr>
              <p:nvPr/>
            </p:nvGrpSpPr>
            <p:grpSpPr bwMode="auto">
              <a:xfrm>
                <a:off x="3962399" y="3505200"/>
                <a:ext cx="228600" cy="1143000"/>
                <a:chOff x="3809999" y="3505200"/>
                <a:chExt cx="228600" cy="1143000"/>
              </a:xfrm>
            </p:grpSpPr>
            <p:cxnSp>
              <p:nvCxnSpPr>
                <p:cNvPr id="6164" name="Curved Connector 8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65" name="Curved Connector 8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sp>
        <p:nvSpPr>
          <p:cNvPr id="6157" name="Oval 96"/>
          <p:cNvSpPr>
            <a:spLocks noChangeArrowheads="1"/>
          </p:cNvSpPr>
          <p:nvPr/>
        </p:nvSpPr>
        <p:spPr bwMode="auto">
          <a:xfrm>
            <a:off x="7086600" y="5105400"/>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6158" name="TextBox 98"/>
          <p:cNvSpPr txBox="1">
            <a:spLocks noChangeArrowheads="1"/>
          </p:cNvSpPr>
          <p:nvPr/>
        </p:nvSpPr>
        <p:spPr bwMode="auto">
          <a:xfrm>
            <a:off x="5957888" y="5040313"/>
            <a:ext cx="1035476" cy="369332"/>
          </a:xfrm>
          <a:prstGeom prst="rect">
            <a:avLst/>
          </a:prstGeom>
          <a:noFill/>
          <a:ln w="9525">
            <a:noFill/>
            <a:miter lim="800000"/>
            <a:headEnd/>
            <a:tailEnd/>
          </a:ln>
        </p:spPr>
        <p:txBody>
          <a:bodyPr wrap="none">
            <a:prstTxWarp prst="textNoShape">
              <a:avLst/>
            </a:prstTxWarp>
            <a:spAutoFit/>
          </a:bodyPr>
          <a:lstStyle/>
          <a:p>
            <a:r>
              <a:rPr lang="en-US"/>
              <a:t>Write(a)</a:t>
            </a:r>
          </a:p>
        </p:txBody>
      </p:sp>
      <p:sp>
        <p:nvSpPr>
          <p:cNvPr id="6159" name="TextBox 99"/>
          <p:cNvSpPr txBox="1">
            <a:spLocks noChangeArrowheads="1"/>
          </p:cNvSpPr>
          <p:nvPr/>
        </p:nvSpPr>
        <p:spPr bwMode="auto">
          <a:xfrm>
            <a:off x="8915401" y="5029200"/>
            <a:ext cx="978409" cy="369332"/>
          </a:xfrm>
          <a:prstGeom prst="rect">
            <a:avLst/>
          </a:prstGeom>
          <a:noFill/>
          <a:ln w="9525">
            <a:noFill/>
            <a:miter lim="800000"/>
            <a:headEnd/>
            <a:tailEnd/>
          </a:ln>
        </p:spPr>
        <p:txBody>
          <a:bodyPr wrap="none">
            <a:prstTxWarp prst="textNoShape">
              <a:avLst/>
            </a:prstTxWarp>
            <a:spAutoFit/>
          </a:bodyPr>
          <a:lstStyle/>
          <a:p>
            <a:r>
              <a:rPr lang="en-US"/>
              <a:t>Read(a)</a:t>
            </a:r>
          </a:p>
        </p:txBody>
      </p:sp>
      <p:sp>
        <p:nvSpPr>
          <p:cNvPr id="57" name="TextBox 56"/>
          <p:cNvSpPr txBox="1"/>
          <p:nvPr/>
        </p:nvSpPr>
        <p:spPr>
          <a:xfrm>
            <a:off x="3124200" y="1371600"/>
            <a:ext cx="6324360" cy="2308324"/>
          </a:xfrm>
          <a:prstGeom prst="rect">
            <a:avLst/>
          </a:prstGeom>
          <a:noFill/>
        </p:spPr>
        <p:txBody>
          <a:bodyPr wrap="none" rtlCol="0">
            <a:spAutoFit/>
          </a:bodyPr>
          <a:lstStyle/>
          <a:p>
            <a:r>
              <a:rPr lang="en-US" dirty="0"/>
              <a:t>The usual definition of a race:</a:t>
            </a:r>
          </a:p>
          <a:p>
            <a:endParaRPr lang="en-US" dirty="0"/>
          </a:p>
          <a:p>
            <a:r>
              <a:rPr lang="en-US" dirty="0"/>
              <a:t>“Two accesses, one of which is a write, that occur without </a:t>
            </a:r>
          </a:p>
          <a:p>
            <a:r>
              <a:rPr lang="en-US" dirty="0"/>
              <a:t>a happens-before edge between them.”</a:t>
            </a:r>
          </a:p>
          <a:p>
            <a:endParaRPr lang="en-US" dirty="0"/>
          </a:p>
          <a:p>
            <a:r>
              <a:rPr lang="en-US" dirty="0"/>
              <a:t>In </a:t>
            </a:r>
            <a:r>
              <a:rPr lang="en-US" dirty="0" err="1"/>
              <a:t>GPUs</a:t>
            </a:r>
            <a:r>
              <a:rPr lang="en-US" dirty="0"/>
              <a:t>, the happens-before is provided by </a:t>
            </a:r>
          </a:p>
          <a:p>
            <a:pPr>
              <a:buFontTx/>
              <a:buChar char="•"/>
            </a:pPr>
            <a:r>
              <a:rPr lang="en-US" dirty="0"/>
              <a:t> Barriers (  _</a:t>
            </a:r>
            <a:r>
              <a:rPr lang="en-US" dirty="0" err="1"/>
              <a:t>syncthreads</a:t>
            </a:r>
            <a:r>
              <a:rPr lang="en-US" dirty="0"/>
              <a:t>()   )</a:t>
            </a:r>
          </a:p>
          <a:p>
            <a:pPr>
              <a:buFontTx/>
              <a:buChar char="•"/>
            </a:pPr>
            <a:r>
              <a:rPr lang="en-US" dirty="0"/>
              <a:t> Atomics</a:t>
            </a:r>
          </a:p>
        </p:txBody>
      </p:sp>
    </p:spTree>
    <p:extLst>
      <p:ext uri="{BB962C8B-B14F-4D97-AF65-F5344CB8AC3E}">
        <p14:creationId xmlns:p14="http://schemas.microsoft.com/office/powerpoint/2010/main" val="328061280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BEAA75D3-0F97-6E46-8558-04DA22275815}" type="slidenum">
              <a:rPr lang="en-US" sz="1200">
                <a:solidFill>
                  <a:srgbClr val="898989"/>
                </a:solidFill>
              </a:rPr>
              <a:pPr algn="r"/>
              <a:t>44</a:t>
            </a:fld>
            <a:endParaRPr lang="en-US" sz="1200">
              <a:solidFill>
                <a:srgbClr val="898989"/>
              </a:solidFill>
            </a:endParaRPr>
          </a:p>
        </p:txBody>
      </p:sp>
      <p:sp>
        <p:nvSpPr>
          <p:cNvPr id="21507" name="Rectangle 2"/>
          <p:cNvSpPr>
            <a:spLocks noGrp="1" noChangeArrowheads="1"/>
          </p:cNvSpPr>
          <p:nvPr>
            <p:ph type="title" idx="4294967295"/>
          </p:nvPr>
        </p:nvSpPr>
        <p:spPr/>
        <p:txBody>
          <a:bodyPr/>
          <a:lstStyle/>
          <a:p>
            <a:r>
              <a:rPr lang="en-US" sz="3600" dirty="0">
                <a:solidFill>
                  <a:srgbClr val="CC0000"/>
                </a:solidFill>
              </a:rPr>
              <a:t>Illustration of Race</a:t>
            </a:r>
          </a:p>
        </p:txBody>
      </p:sp>
      <p:pic>
        <p:nvPicPr>
          <p:cNvPr id="21508" name="Picture 3"/>
          <p:cNvPicPr>
            <a:picLocks noGrp="1" noChangeAspect="1" noChangeArrowheads="1"/>
          </p:cNvPicPr>
          <p:nvPr>
            <p:ph idx="4294967295"/>
          </p:nvPr>
        </p:nvPicPr>
        <p:blipFill>
          <a:blip r:embed="rId3"/>
          <a:srcRect/>
          <a:stretch>
            <a:fillRect/>
          </a:stretch>
        </p:blipFill>
        <p:spPr>
          <a:xfrm>
            <a:off x="2133600" y="2547939"/>
            <a:ext cx="8229600" cy="477837"/>
          </a:xfrm>
          <a:noFill/>
        </p:spPr>
      </p:pic>
      <p:sp>
        <p:nvSpPr>
          <p:cNvPr id="21509" name="Text Box 4"/>
          <p:cNvSpPr txBox="1">
            <a:spLocks noChangeArrowheads="1"/>
          </p:cNvSpPr>
          <p:nvPr/>
        </p:nvSpPr>
        <p:spPr bwMode="auto">
          <a:xfrm>
            <a:off x="2487613" y="1371601"/>
            <a:ext cx="5935920" cy="461665"/>
          </a:xfrm>
          <a:prstGeom prst="rect">
            <a:avLst/>
          </a:prstGeom>
          <a:noFill/>
          <a:ln w="9525">
            <a:noFill/>
            <a:miter lim="800000"/>
            <a:headEnd/>
            <a:tailEnd/>
          </a:ln>
        </p:spPr>
        <p:txBody>
          <a:bodyPr wrap="none">
            <a:prstTxWarp prst="textNoShape">
              <a:avLst/>
            </a:prstTxWarp>
            <a:spAutoFit/>
          </a:bodyPr>
          <a:lstStyle/>
          <a:p>
            <a:r>
              <a:rPr lang="en-US" sz="2400"/>
              <a:t>Increment N-element vector A by scalar b</a:t>
            </a:r>
          </a:p>
        </p:txBody>
      </p:sp>
      <p:sp>
        <p:nvSpPr>
          <p:cNvPr id="21510" name="Text Box 5"/>
          <p:cNvSpPr txBox="1">
            <a:spLocks noChangeArrowheads="1"/>
          </p:cNvSpPr>
          <p:nvPr/>
        </p:nvSpPr>
        <p:spPr bwMode="auto">
          <a:xfrm>
            <a:off x="1676400" y="1905000"/>
            <a:ext cx="11020966" cy="369332"/>
          </a:xfrm>
          <a:prstGeom prst="rect">
            <a:avLst/>
          </a:prstGeom>
          <a:noFill/>
          <a:ln w="9525">
            <a:noFill/>
            <a:miter lim="800000"/>
            <a:headEnd/>
            <a:tailEnd/>
          </a:ln>
        </p:spPr>
        <p:txBody>
          <a:bodyPr wrap="none">
            <a:prstTxWarp prst="textNoShape">
              <a:avLst/>
            </a:prstTxWarp>
            <a:spAutoFit/>
          </a:bodyPr>
          <a:lstStyle/>
          <a:p>
            <a:r>
              <a:rPr lang="en-US"/>
              <a:t>tid        0        1                                                                                                                                  63</a:t>
            </a:r>
          </a:p>
        </p:txBody>
      </p:sp>
      <p:sp>
        <p:nvSpPr>
          <p:cNvPr id="21511" name="Text Box 6"/>
          <p:cNvSpPr txBox="1">
            <a:spLocks noChangeArrowheads="1"/>
          </p:cNvSpPr>
          <p:nvPr/>
        </p:nvSpPr>
        <p:spPr bwMode="auto">
          <a:xfrm>
            <a:off x="1701800" y="2547938"/>
            <a:ext cx="355600" cy="366712"/>
          </a:xfrm>
          <a:prstGeom prst="rect">
            <a:avLst/>
          </a:prstGeom>
          <a:noFill/>
          <a:ln w="9525">
            <a:noFill/>
            <a:miter lim="800000"/>
            <a:headEnd/>
            <a:tailEnd/>
          </a:ln>
        </p:spPr>
        <p:txBody>
          <a:bodyPr>
            <a:prstTxWarp prst="textNoShape">
              <a:avLst/>
            </a:prstTxWarp>
            <a:spAutoFit/>
          </a:bodyPr>
          <a:lstStyle/>
          <a:p>
            <a:r>
              <a:rPr lang="en-US"/>
              <a:t>A</a:t>
            </a:r>
          </a:p>
        </p:txBody>
      </p:sp>
      <p:sp>
        <p:nvSpPr>
          <p:cNvPr id="21512" name="Text Box 8"/>
          <p:cNvSpPr txBox="1">
            <a:spLocks noChangeArrowheads="1"/>
          </p:cNvSpPr>
          <p:nvPr/>
        </p:nvSpPr>
        <p:spPr bwMode="auto">
          <a:xfrm>
            <a:off x="9372600" y="4267201"/>
            <a:ext cx="1016000" cy="492125"/>
          </a:xfrm>
          <a:prstGeom prst="rect">
            <a:avLst/>
          </a:prstGeom>
          <a:noFill/>
          <a:ln w="9525">
            <a:noFill/>
            <a:miter lim="800000"/>
            <a:headEnd/>
            <a:tailEnd/>
          </a:ln>
        </p:spPr>
        <p:txBody>
          <a:bodyPr lIns="0" tIns="0" rIns="0" bIns="0">
            <a:prstTxWarp prst="textNoShape">
              <a:avLst/>
            </a:prstTxWarp>
            <a:spAutoFit/>
          </a:bodyPr>
          <a:lstStyle/>
          <a:p>
            <a:r>
              <a:rPr lang="en-US" sz="1600" dirty="0"/>
              <a:t>     t63:</a:t>
            </a:r>
          </a:p>
          <a:p>
            <a:r>
              <a:rPr lang="en-US" sz="1600" dirty="0">
                <a:solidFill>
                  <a:srgbClr val="0000FF"/>
                </a:solidFill>
              </a:rPr>
              <a:t>write A[63]</a:t>
            </a:r>
          </a:p>
        </p:txBody>
      </p:sp>
      <p:sp>
        <p:nvSpPr>
          <p:cNvPr id="21513" name="Text Box 10"/>
          <p:cNvSpPr txBox="1">
            <a:spLocks noChangeArrowheads="1"/>
          </p:cNvSpPr>
          <p:nvPr/>
        </p:nvSpPr>
        <p:spPr bwMode="auto">
          <a:xfrm>
            <a:off x="6096000" y="3124200"/>
            <a:ext cx="457200" cy="274638"/>
          </a:xfrm>
          <a:prstGeom prst="rect">
            <a:avLst/>
          </a:prstGeom>
          <a:noFill/>
          <a:ln w="9525">
            <a:noFill/>
            <a:miter lim="800000"/>
            <a:headEnd/>
            <a:tailEnd/>
          </a:ln>
        </p:spPr>
        <p:txBody>
          <a:bodyPr lIns="0" tIns="0" rIns="0" bIns="0">
            <a:prstTxWarp prst="textNoShape">
              <a:avLst/>
            </a:prstTxWarp>
            <a:spAutoFit/>
          </a:bodyPr>
          <a:lstStyle/>
          <a:p>
            <a:r>
              <a:rPr lang="en-US"/>
              <a:t>  ...</a:t>
            </a:r>
          </a:p>
        </p:txBody>
      </p:sp>
      <p:sp>
        <p:nvSpPr>
          <p:cNvPr id="21514" name="Text Box 9"/>
          <p:cNvSpPr txBox="1">
            <a:spLocks noChangeArrowheads="1"/>
          </p:cNvSpPr>
          <p:nvPr/>
        </p:nvSpPr>
        <p:spPr bwMode="auto">
          <a:xfrm>
            <a:off x="3657600" y="3733800"/>
            <a:ext cx="5099050" cy="2339102"/>
          </a:xfrm>
          <a:prstGeom prst="rect">
            <a:avLst/>
          </a:prstGeom>
          <a:noFill/>
          <a:ln w="9525">
            <a:noFill/>
            <a:miter lim="800000"/>
            <a:headEnd/>
            <a:tailEnd/>
          </a:ln>
        </p:spPr>
        <p:txBody>
          <a:bodyPr wrap="square">
            <a:prstTxWarp prst="textNoShape">
              <a:avLst/>
            </a:prstTxWarp>
            <a:spAutoFit/>
          </a:bodyPr>
          <a:lstStyle/>
          <a:p>
            <a:r>
              <a:rPr lang="en-US" dirty="0"/>
              <a:t>__global__ void </a:t>
            </a:r>
            <a:r>
              <a:rPr lang="en-US" dirty="0" err="1"/>
              <a:t>inc_gpu(int</a:t>
            </a:r>
            <a:r>
              <a:rPr lang="en-US" dirty="0"/>
              <a:t>*A, </a:t>
            </a:r>
            <a:r>
              <a:rPr lang="en-US" dirty="0" err="1"/>
              <a:t>int</a:t>
            </a:r>
            <a:r>
              <a:rPr lang="en-US" dirty="0"/>
              <a:t> </a:t>
            </a:r>
            <a:r>
              <a:rPr lang="en-US" dirty="0" err="1"/>
              <a:t>b</a:t>
            </a:r>
            <a:r>
              <a:rPr lang="en-US" dirty="0"/>
              <a:t>, </a:t>
            </a:r>
            <a:r>
              <a:rPr lang="en-US" dirty="0" err="1"/>
              <a:t>int</a:t>
            </a:r>
            <a:r>
              <a:rPr lang="en-US" dirty="0"/>
              <a:t> N) {</a:t>
            </a:r>
          </a:p>
          <a:p>
            <a:r>
              <a:rPr lang="en-US" dirty="0"/>
              <a:t>    </a:t>
            </a:r>
            <a:r>
              <a:rPr lang="en-US" dirty="0" err="1"/>
              <a:t>int</a:t>
            </a:r>
            <a:r>
              <a:rPr lang="en-US" dirty="0"/>
              <a:t> </a:t>
            </a:r>
            <a:r>
              <a:rPr lang="en-US" dirty="0" err="1">
                <a:solidFill>
                  <a:schemeClr val="accent2"/>
                </a:solidFill>
              </a:rPr>
              <a:t>idx</a:t>
            </a:r>
            <a:r>
              <a:rPr lang="en-US" dirty="0"/>
              <a:t> = </a:t>
            </a:r>
            <a:r>
              <a:rPr lang="en-US" dirty="0" err="1"/>
              <a:t>blockIdx.x</a:t>
            </a:r>
            <a:r>
              <a:rPr lang="en-US" dirty="0"/>
              <a:t> * </a:t>
            </a:r>
            <a:r>
              <a:rPr lang="en-US" dirty="0" err="1"/>
              <a:t>blockDim.x</a:t>
            </a:r>
            <a:r>
              <a:rPr lang="en-US" dirty="0"/>
              <a:t> +  </a:t>
            </a:r>
            <a:r>
              <a:rPr lang="en-US" dirty="0" err="1"/>
              <a:t>threadIdx.x</a:t>
            </a:r>
            <a:r>
              <a:rPr lang="en-US" dirty="0"/>
              <a:t>;</a:t>
            </a:r>
          </a:p>
          <a:p>
            <a:endParaRPr lang="en-US" sz="1600" dirty="0"/>
          </a:p>
          <a:p>
            <a:r>
              <a:rPr lang="en-US" sz="2000" dirty="0"/>
              <a:t>    if (</a:t>
            </a:r>
            <a:r>
              <a:rPr lang="en-US" sz="2000" dirty="0" err="1"/>
              <a:t>idx</a:t>
            </a:r>
            <a:r>
              <a:rPr lang="en-US" sz="2000" dirty="0"/>
              <a:t> &lt; 64)  {</a:t>
            </a:r>
          </a:p>
          <a:p>
            <a:r>
              <a:rPr lang="en-US" sz="2000" dirty="0">
                <a:solidFill>
                  <a:srgbClr val="0000FF"/>
                </a:solidFill>
              </a:rPr>
              <a:t>        </a:t>
            </a:r>
            <a:r>
              <a:rPr lang="en-US" sz="2000" dirty="0" err="1">
                <a:solidFill>
                  <a:srgbClr val="0000FF"/>
                </a:solidFill>
              </a:rPr>
              <a:t>A[idx</a:t>
            </a:r>
            <a:r>
              <a:rPr lang="en-US" sz="2000" dirty="0">
                <a:solidFill>
                  <a:srgbClr val="0000FF"/>
                </a:solidFill>
              </a:rPr>
              <a:t>] </a:t>
            </a:r>
            <a:r>
              <a:rPr lang="en-US" sz="2000" dirty="0"/>
              <a:t>= </a:t>
            </a:r>
            <a:r>
              <a:rPr lang="en-US" sz="2000" dirty="0" err="1"/>
              <a:t>A[(idx</a:t>
            </a:r>
            <a:r>
              <a:rPr lang="en-US" sz="2000" dirty="0"/>
              <a:t> </a:t>
            </a:r>
            <a:r>
              <a:rPr lang="en-US" sz="2000" dirty="0">
                <a:solidFill>
                  <a:srgbClr val="CC0000"/>
                </a:solidFill>
              </a:rPr>
              <a:t>– 1 + 64) % 64</a:t>
            </a:r>
            <a:r>
              <a:rPr lang="en-US" sz="2000" dirty="0"/>
              <a:t>] + </a:t>
            </a:r>
            <a:r>
              <a:rPr lang="en-US" sz="2000" dirty="0" err="1"/>
              <a:t>b</a:t>
            </a:r>
            <a:r>
              <a:rPr lang="en-US" sz="2000" dirty="0"/>
              <a:t>;</a:t>
            </a:r>
          </a:p>
          <a:p>
            <a:r>
              <a:rPr lang="en-US" dirty="0"/>
              <a:t>   }</a:t>
            </a:r>
          </a:p>
          <a:p>
            <a:endParaRPr lang="en-US" dirty="0"/>
          </a:p>
        </p:txBody>
      </p:sp>
      <p:sp>
        <p:nvSpPr>
          <p:cNvPr id="21515" name="TextBox 14"/>
          <p:cNvSpPr txBox="1">
            <a:spLocks noChangeArrowheads="1"/>
          </p:cNvSpPr>
          <p:nvPr/>
        </p:nvSpPr>
        <p:spPr bwMode="auto">
          <a:xfrm>
            <a:off x="5861051" y="5567362"/>
            <a:ext cx="801823" cy="369332"/>
          </a:xfrm>
          <a:prstGeom prst="rect">
            <a:avLst/>
          </a:prstGeom>
          <a:noFill/>
          <a:ln w="9525">
            <a:noFill/>
            <a:miter lim="800000"/>
            <a:headEnd/>
            <a:tailEnd/>
          </a:ln>
        </p:spPr>
        <p:txBody>
          <a:bodyPr wrap="none">
            <a:prstTxWarp prst="textNoShape">
              <a:avLst/>
            </a:prstTxWarp>
            <a:spAutoFit/>
          </a:bodyPr>
          <a:lstStyle/>
          <a:p>
            <a:r>
              <a:rPr lang="en-US" dirty="0"/>
              <a:t>RACE!</a:t>
            </a:r>
          </a:p>
        </p:txBody>
      </p:sp>
      <p:sp>
        <p:nvSpPr>
          <p:cNvPr id="21516" name="Text Box 7"/>
          <p:cNvSpPr txBox="1">
            <a:spLocks noChangeArrowheads="1"/>
          </p:cNvSpPr>
          <p:nvPr/>
        </p:nvSpPr>
        <p:spPr bwMode="auto">
          <a:xfrm>
            <a:off x="8534400" y="3429000"/>
            <a:ext cx="1143000" cy="584200"/>
          </a:xfrm>
          <a:prstGeom prst="rect">
            <a:avLst/>
          </a:prstGeom>
          <a:noFill/>
          <a:ln w="9525">
            <a:noFill/>
            <a:miter lim="800000"/>
            <a:headEnd/>
            <a:tailEnd/>
          </a:ln>
        </p:spPr>
        <p:txBody>
          <a:bodyPr>
            <a:prstTxWarp prst="textNoShape">
              <a:avLst/>
            </a:prstTxWarp>
            <a:spAutoFit/>
          </a:bodyPr>
          <a:lstStyle/>
          <a:p>
            <a:r>
              <a:rPr lang="en-US" sz="1600" dirty="0"/>
              <a:t>   t0: </a:t>
            </a:r>
          </a:p>
          <a:p>
            <a:r>
              <a:rPr lang="en-US" sz="1600" dirty="0">
                <a:solidFill>
                  <a:srgbClr val="FF0000"/>
                </a:solidFill>
              </a:rPr>
              <a:t>read A[63]                                       </a:t>
            </a:r>
          </a:p>
        </p:txBody>
      </p:sp>
      <p:sp>
        <p:nvSpPr>
          <p:cNvPr id="13" name="Freeform 12"/>
          <p:cNvSpPr/>
          <p:nvPr/>
        </p:nvSpPr>
        <p:spPr>
          <a:xfrm>
            <a:off x="9372601" y="3162300"/>
            <a:ext cx="675217" cy="495300"/>
          </a:xfrm>
          <a:custGeom>
            <a:avLst/>
            <a:gdLst>
              <a:gd name="connsiteX0" fmla="*/ 0 w 268817"/>
              <a:gd name="connsiteY0" fmla="*/ 482600 h 482600"/>
              <a:gd name="connsiteX1" fmla="*/ 228600 w 268817"/>
              <a:gd name="connsiteY1" fmla="*/ 342900 h 482600"/>
              <a:gd name="connsiteX2" fmla="*/ 241300 w 268817"/>
              <a:gd name="connsiteY2" fmla="*/ 0 h 482600"/>
            </a:gdLst>
            <a:ahLst/>
            <a:cxnLst>
              <a:cxn ang="0">
                <a:pos x="connsiteX0" y="connsiteY0"/>
              </a:cxn>
              <a:cxn ang="0">
                <a:pos x="connsiteX1" y="connsiteY1"/>
              </a:cxn>
              <a:cxn ang="0">
                <a:pos x="connsiteX2" y="connsiteY2"/>
              </a:cxn>
            </a:cxnLst>
            <a:rect l="l" t="t" r="r" b="b"/>
            <a:pathLst>
              <a:path w="268817" h="482600">
                <a:moveTo>
                  <a:pt x="0" y="482600"/>
                </a:moveTo>
                <a:cubicBezTo>
                  <a:pt x="94191" y="452966"/>
                  <a:pt x="188383" y="423333"/>
                  <a:pt x="228600" y="342900"/>
                </a:cubicBezTo>
                <a:cubicBezTo>
                  <a:pt x="268817" y="262467"/>
                  <a:pt x="241300" y="0"/>
                  <a:pt x="241300" y="0"/>
                </a:cubicBez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10172701" y="3175000"/>
            <a:ext cx="148167" cy="1181100"/>
          </a:xfrm>
          <a:custGeom>
            <a:avLst/>
            <a:gdLst>
              <a:gd name="connsiteX0" fmla="*/ 0 w 148167"/>
              <a:gd name="connsiteY0" fmla="*/ 1181100 h 1181100"/>
              <a:gd name="connsiteX1" fmla="*/ 139700 w 148167"/>
              <a:gd name="connsiteY1" fmla="*/ 482600 h 1181100"/>
              <a:gd name="connsiteX2" fmla="*/ 50800 w 148167"/>
              <a:gd name="connsiteY2" fmla="*/ 0 h 1181100"/>
            </a:gdLst>
            <a:ahLst/>
            <a:cxnLst>
              <a:cxn ang="0">
                <a:pos x="connsiteX0" y="connsiteY0"/>
              </a:cxn>
              <a:cxn ang="0">
                <a:pos x="connsiteX1" y="connsiteY1"/>
              </a:cxn>
              <a:cxn ang="0">
                <a:pos x="connsiteX2" y="connsiteY2"/>
              </a:cxn>
            </a:cxnLst>
            <a:rect l="l" t="t" r="r" b="b"/>
            <a:pathLst>
              <a:path w="148167" h="1181100">
                <a:moveTo>
                  <a:pt x="0" y="1181100"/>
                </a:moveTo>
                <a:cubicBezTo>
                  <a:pt x="65616" y="930275"/>
                  <a:pt x="131233" y="679450"/>
                  <a:pt x="139700" y="482600"/>
                </a:cubicBezTo>
                <a:cubicBezTo>
                  <a:pt x="148167" y="285750"/>
                  <a:pt x="50800" y="0"/>
                  <a:pt x="50800" y="0"/>
                </a:cubicBez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4502151" y="5211762"/>
            <a:ext cx="137583" cy="622300"/>
          </a:xfrm>
          <a:custGeom>
            <a:avLst/>
            <a:gdLst>
              <a:gd name="connsiteX0" fmla="*/ 63500 w 137583"/>
              <a:gd name="connsiteY0" fmla="*/ 0 h 622300"/>
              <a:gd name="connsiteX1" fmla="*/ 127000 w 137583"/>
              <a:gd name="connsiteY1" fmla="*/ 165100 h 622300"/>
              <a:gd name="connsiteX2" fmla="*/ 0 w 137583"/>
              <a:gd name="connsiteY2" fmla="*/ 304800 h 622300"/>
              <a:gd name="connsiteX3" fmla="*/ 127000 w 137583"/>
              <a:gd name="connsiteY3" fmla="*/ 342900 h 622300"/>
              <a:gd name="connsiteX4" fmla="*/ 25400 w 137583"/>
              <a:gd name="connsiteY4" fmla="*/ 622300 h 62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583" h="622300">
                <a:moveTo>
                  <a:pt x="63500" y="0"/>
                </a:moveTo>
                <a:cubicBezTo>
                  <a:pt x="100541" y="57150"/>
                  <a:pt x="137583" y="114300"/>
                  <a:pt x="127000" y="165100"/>
                </a:cubicBezTo>
                <a:cubicBezTo>
                  <a:pt x="116417" y="215900"/>
                  <a:pt x="0" y="275167"/>
                  <a:pt x="0" y="304800"/>
                </a:cubicBezTo>
                <a:cubicBezTo>
                  <a:pt x="0" y="334433"/>
                  <a:pt x="122767" y="289983"/>
                  <a:pt x="127000" y="342900"/>
                </a:cubicBezTo>
                <a:cubicBezTo>
                  <a:pt x="131233" y="395817"/>
                  <a:pt x="25400" y="622300"/>
                  <a:pt x="25400" y="622300"/>
                </a:cubicBez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5342468" y="5186362"/>
            <a:ext cx="137583" cy="622300"/>
          </a:xfrm>
          <a:custGeom>
            <a:avLst/>
            <a:gdLst>
              <a:gd name="connsiteX0" fmla="*/ 63500 w 137583"/>
              <a:gd name="connsiteY0" fmla="*/ 0 h 622300"/>
              <a:gd name="connsiteX1" fmla="*/ 127000 w 137583"/>
              <a:gd name="connsiteY1" fmla="*/ 165100 h 622300"/>
              <a:gd name="connsiteX2" fmla="*/ 0 w 137583"/>
              <a:gd name="connsiteY2" fmla="*/ 304800 h 622300"/>
              <a:gd name="connsiteX3" fmla="*/ 127000 w 137583"/>
              <a:gd name="connsiteY3" fmla="*/ 342900 h 622300"/>
              <a:gd name="connsiteX4" fmla="*/ 25400 w 137583"/>
              <a:gd name="connsiteY4" fmla="*/ 622300 h 62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583" h="622300">
                <a:moveTo>
                  <a:pt x="63500" y="0"/>
                </a:moveTo>
                <a:cubicBezTo>
                  <a:pt x="100541" y="57150"/>
                  <a:pt x="137583" y="114300"/>
                  <a:pt x="127000" y="165100"/>
                </a:cubicBezTo>
                <a:cubicBezTo>
                  <a:pt x="116417" y="215900"/>
                  <a:pt x="0" y="275167"/>
                  <a:pt x="0" y="304800"/>
                </a:cubicBezTo>
                <a:cubicBezTo>
                  <a:pt x="0" y="334433"/>
                  <a:pt x="122767" y="289983"/>
                  <a:pt x="127000" y="342900"/>
                </a:cubicBezTo>
                <a:cubicBezTo>
                  <a:pt x="131233" y="395817"/>
                  <a:pt x="25400" y="622300"/>
                  <a:pt x="25400" y="622300"/>
                </a:cubicBez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4260850" y="5872162"/>
            <a:ext cx="519694" cy="369332"/>
          </a:xfrm>
          <a:prstGeom prst="rect">
            <a:avLst/>
          </a:prstGeom>
          <a:noFill/>
        </p:spPr>
        <p:txBody>
          <a:bodyPr wrap="none" rtlCol="0">
            <a:spAutoFit/>
          </a:bodyPr>
          <a:lstStyle/>
          <a:p>
            <a:r>
              <a:rPr lang="en-US" dirty="0">
                <a:solidFill>
                  <a:srgbClr val="0000FF"/>
                </a:solidFill>
              </a:rPr>
              <a:t>t63</a:t>
            </a:r>
          </a:p>
        </p:txBody>
      </p:sp>
      <p:sp>
        <p:nvSpPr>
          <p:cNvPr id="18" name="TextBox 17"/>
          <p:cNvSpPr txBox="1"/>
          <p:nvPr/>
        </p:nvSpPr>
        <p:spPr>
          <a:xfrm>
            <a:off x="5177270" y="5872162"/>
            <a:ext cx="397866" cy="369332"/>
          </a:xfrm>
          <a:prstGeom prst="rect">
            <a:avLst/>
          </a:prstGeom>
          <a:noFill/>
        </p:spPr>
        <p:txBody>
          <a:bodyPr wrap="none" rtlCol="0">
            <a:spAutoFit/>
          </a:bodyPr>
          <a:lstStyle/>
          <a:p>
            <a:r>
              <a:rPr lang="en-US" dirty="0">
                <a:solidFill>
                  <a:srgbClr val="CC3300"/>
                </a:solidFill>
              </a:rPr>
              <a:t>t0</a:t>
            </a:r>
          </a:p>
        </p:txBody>
      </p:sp>
    </p:spTree>
    <p:extLst>
      <p:ext uri="{BB962C8B-B14F-4D97-AF65-F5344CB8AC3E}">
        <p14:creationId xmlns:p14="http://schemas.microsoft.com/office/powerpoint/2010/main" val="1148152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3"/>
          <p:cNvSpPr>
            <a:spLocks noGrp="1"/>
          </p:cNvSpPr>
          <p:nvPr>
            <p:ph type="title"/>
          </p:nvPr>
        </p:nvSpPr>
        <p:spPr/>
        <p:txBody>
          <a:bodyPr/>
          <a:lstStyle/>
          <a:p>
            <a:r>
              <a:rPr lang="en-US" sz="2800" dirty="0">
                <a:solidFill>
                  <a:srgbClr val="FF0000"/>
                </a:solidFill>
              </a:rPr>
              <a:t>Porting Race:  A Race-type Identified by us</a:t>
            </a:r>
          </a:p>
        </p:txBody>
      </p:sp>
      <p:sp>
        <p:nvSpPr>
          <p:cNvPr id="11267" name="Content Placeholder 5"/>
          <p:cNvSpPr>
            <a:spLocks noGrp="1"/>
          </p:cNvSpPr>
          <p:nvPr>
            <p:ph idx="1"/>
          </p:nvPr>
        </p:nvSpPr>
        <p:spPr/>
        <p:txBody>
          <a:bodyPr/>
          <a:lstStyle/>
          <a:p>
            <a:pPr lvl="1"/>
            <a:r>
              <a:rPr lang="en-US" dirty="0">
                <a:solidFill>
                  <a:srgbClr val="0000FF"/>
                </a:solidFill>
              </a:rPr>
              <a:t>Some hardware platforms may evaluate “then” before “else” – others may reverse this order</a:t>
            </a:r>
          </a:p>
        </p:txBody>
      </p:sp>
      <p:sp>
        <p:nvSpPr>
          <p:cNvPr id="11268" name="Slide Number Placeholder 1"/>
          <p:cNvSpPr>
            <a:spLocks noGrp="1"/>
          </p:cNvSpPr>
          <p:nvPr>
            <p:ph type="sldNum" sz="quarter" idx="10"/>
          </p:nvPr>
        </p:nvSpPr>
        <p:spPr>
          <a:noFill/>
          <a:ln>
            <a:miter lim="800000"/>
            <a:headEnd/>
            <a:tailEnd/>
          </a:ln>
        </p:spPr>
        <p:txBody>
          <a:bodyPr/>
          <a:lstStyle/>
          <a:p>
            <a:fld id="{C04E4F88-DE8C-2440-9570-4188C82A51AC}" type="slidenum">
              <a:rPr lang="en-US"/>
              <a:pPr/>
              <a:t>45</a:t>
            </a:fld>
            <a:endParaRPr lang="en-US"/>
          </a:p>
        </p:txBody>
      </p:sp>
      <p:grpSp>
        <p:nvGrpSpPr>
          <p:cNvPr id="2" name="Group 56"/>
          <p:cNvGrpSpPr>
            <a:grpSpLocks/>
          </p:cNvGrpSpPr>
          <p:nvPr/>
        </p:nvGrpSpPr>
        <p:grpSpPr bwMode="auto">
          <a:xfrm>
            <a:off x="2667000" y="3048001"/>
            <a:ext cx="914400" cy="608013"/>
            <a:chOff x="5334000" y="4344194"/>
            <a:chExt cx="1752600" cy="1142206"/>
          </a:xfrm>
        </p:grpSpPr>
        <p:sp>
          <p:nvSpPr>
            <p:cNvPr id="11301" name="Diamond 35"/>
            <p:cNvSpPr>
              <a:spLocks noChangeArrowheads="1"/>
            </p:cNvSpPr>
            <p:nvPr/>
          </p:nvSpPr>
          <p:spPr bwMode="auto">
            <a:xfrm>
              <a:off x="5715000" y="4724400"/>
              <a:ext cx="914400" cy="533400"/>
            </a:xfrm>
            <a:prstGeom prst="diamond">
              <a:avLst/>
            </a:prstGeom>
            <a:solidFill>
              <a:schemeClr val="accent1"/>
            </a:solidFill>
            <a:ln w="9525">
              <a:solidFill>
                <a:schemeClr val="tx1"/>
              </a:solidFill>
              <a:round/>
              <a:headEnd/>
              <a:tailEnd/>
            </a:ln>
          </p:spPr>
          <p:txBody>
            <a:bodyPr>
              <a:prstTxWarp prst="textNoShape">
                <a:avLst/>
              </a:prstTxWarp>
            </a:bodyPr>
            <a:lstStyle/>
            <a:p>
              <a:endParaRPr lang="en-US"/>
            </a:p>
          </p:txBody>
        </p:sp>
        <p:cxnSp>
          <p:nvCxnSpPr>
            <p:cNvPr id="11302" name="Straight Arrow Connector 36"/>
            <p:cNvCxnSpPr>
              <a:cxnSpLocks noChangeShapeType="1"/>
              <a:endCxn id="11301" idx="0"/>
            </p:cNvCxnSpPr>
            <p:nvPr/>
          </p:nvCxnSpPr>
          <p:spPr bwMode="auto">
            <a:xfrm rot="5400000">
              <a:off x="5981700" y="4533900"/>
              <a:ext cx="381000" cy="1588"/>
            </a:xfrm>
            <a:prstGeom prst="straightConnector1">
              <a:avLst/>
            </a:prstGeom>
            <a:noFill/>
            <a:ln w="9525">
              <a:solidFill>
                <a:schemeClr val="tx1"/>
              </a:solidFill>
              <a:round/>
              <a:headEnd/>
              <a:tailEnd type="arrow" w="med" len="med"/>
            </a:ln>
          </p:spPr>
        </p:cxnSp>
        <p:cxnSp>
          <p:nvCxnSpPr>
            <p:cNvPr id="11303" name="Shape 37"/>
            <p:cNvCxnSpPr>
              <a:cxnSpLocks noChangeShapeType="1"/>
              <a:stCxn id="11301" idx="1"/>
            </p:cNvCxnSpPr>
            <p:nvPr/>
          </p:nvCxnSpPr>
          <p:spPr bwMode="auto">
            <a:xfrm rot="10800000" flipV="1">
              <a:off x="5334000" y="4991100"/>
              <a:ext cx="381000" cy="495300"/>
            </a:xfrm>
            <a:prstGeom prst="bentConnector2">
              <a:avLst/>
            </a:prstGeom>
            <a:noFill/>
            <a:ln w="9525">
              <a:solidFill>
                <a:schemeClr val="tx1"/>
              </a:solidFill>
              <a:round/>
              <a:headEnd/>
              <a:tailEnd type="arrow" w="med" len="med"/>
            </a:ln>
          </p:spPr>
        </p:cxnSp>
        <p:cxnSp>
          <p:nvCxnSpPr>
            <p:cNvPr id="11304" name="Shape 38"/>
            <p:cNvCxnSpPr>
              <a:cxnSpLocks noChangeShapeType="1"/>
              <a:stCxn id="11301" idx="3"/>
            </p:cNvCxnSpPr>
            <p:nvPr/>
          </p:nvCxnSpPr>
          <p:spPr bwMode="auto">
            <a:xfrm>
              <a:off x="6629400" y="4991100"/>
              <a:ext cx="457200" cy="495300"/>
            </a:xfrm>
            <a:prstGeom prst="bentConnector2">
              <a:avLst/>
            </a:prstGeom>
            <a:noFill/>
            <a:ln w="9525">
              <a:solidFill>
                <a:schemeClr val="tx1"/>
              </a:solidFill>
              <a:round/>
              <a:headEnd/>
              <a:tailEnd type="arrow" w="med" len="med"/>
            </a:ln>
          </p:spPr>
        </p:cxnSp>
      </p:grpSp>
      <p:grpSp>
        <p:nvGrpSpPr>
          <p:cNvPr id="3" name="Group 81"/>
          <p:cNvGrpSpPr>
            <a:grpSpLocks/>
          </p:cNvGrpSpPr>
          <p:nvPr/>
        </p:nvGrpSpPr>
        <p:grpSpPr bwMode="auto">
          <a:xfrm>
            <a:off x="2514600" y="3656013"/>
            <a:ext cx="304800" cy="381000"/>
            <a:chOff x="3809999" y="3505200"/>
            <a:chExt cx="685801" cy="1143000"/>
          </a:xfrm>
        </p:grpSpPr>
        <p:grpSp>
          <p:nvGrpSpPr>
            <p:cNvPr id="4" name="Group 21"/>
            <p:cNvGrpSpPr>
              <a:grpSpLocks/>
            </p:cNvGrpSpPr>
            <p:nvPr/>
          </p:nvGrpSpPr>
          <p:grpSpPr bwMode="auto">
            <a:xfrm>
              <a:off x="3809999" y="3505200"/>
              <a:ext cx="381000" cy="1143000"/>
              <a:chOff x="3809999" y="3505200"/>
              <a:chExt cx="381000" cy="1143000"/>
            </a:xfrm>
          </p:grpSpPr>
          <p:grpSp>
            <p:nvGrpSpPr>
              <p:cNvPr id="5" name="Group 17"/>
              <p:cNvGrpSpPr>
                <a:grpSpLocks/>
              </p:cNvGrpSpPr>
              <p:nvPr/>
            </p:nvGrpSpPr>
            <p:grpSpPr bwMode="auto">
              <a:xfrm>
                <a:off x="3809999" y="3505200"/>
                <a:ext cx="228600" cy="1143000"/>
                <a:chOff x="3809999" y="3505200"/>
                <a:chExt cx="228600" cy="1143000"/>
              </a:xfrm>
            </p:grpSpPr>
            <p:cxnSp>
              <p:nvCxnSpPr>
                <p:cNvPr id="11299" name="Curved Connector 70"/>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300" name="Curved Connector 71"/>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6" name="Group 18"/>
              <p:cNvGrpSpPr>
                <a:grpSpLocks/>
              </p:cNvGrpSpPr>
              <p:nvPr/>
            </p:nvGrpSpPr>
            <p:grpSpPr bwMode="auto">
              <a:xfrm>
                <a:off x="3962399" y="3505200"/>
                <a:ext cx="228600" cy="1143000"/>
                <a:chOff x="3809999" y="3505200"/>
                <a:chExt cx="228600" cy="1143000"/>
              </a:xfrm>
            </p:grpSpPr>
            <p:cxnSp>
              <p:nvCxnSpPr>
                <p:cNvPr id="11297" name="Curved Connector 6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8" name="Curved Connector 6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7" name="Group 22"/>
            <p:cNvGrpSpPr>
              <a:grpSpLocks/>
            </p:cNvGrpSpPr>
            <p:nvPr/>
          </p:nvGrpSpPr>
          <p:grpSpPr bwMode="auto">
            <a:xfrm>
              <a:off x="4114800" y="3505200"/>
              <a:ext cx="381000" cy="1143000"/>
              <a:chOff x="3809999" y="3505200"/>
              <a:chExt cx="381000" cy="1143000"/>
            </a:xfrm>
          </p:grpSpPr>
          <p:grpSp>
            <p:nvGrpSpPr>
              <p:cNvPr id="8" name="Group 17"/>
              <p:cNvGrpSpPr>
                <a:grpSpLocks/>
              </p:cNvGrpSpPr>
              <p:nvPr/>
            </p:nvGrpSpPr>
            <p:grpSpPr bwMode="auto">
              <a:xfrm>
                <a:off x="3809999" y="3505200"/>
                <a:ext cx="228600" cy="1143000"/>
                <a:chOff x="3809999" y="3505200"/>
                <a:chExt cx="228600" cy="1143000"/>
              </a:xfrm>
            </p:grpSpPr>
            <p:cxnSp>
              <p:nvCxnSpPr>
                <p:cNvPr id="11293" name="Curved Connector 6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4" name="Curved Connector 6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9" name="Group 18"/>
              <p:cNvGrpSpPr>
                <a:grpSpLocks/>
              </p:cNvGrpSpPr>
              <p:nvPr/>
            </p:nvGrpSpPr>
            <p:grpSpPr bwMode="auto">
              <a:xfrm>
                <a:off x="3962399" y="3505200"/>
                <a:ext cx="228600" cy="1143000"/>
                <a:chOff x="3809999" y="3505200"/>
                <a:chExt cx="228600" cy="1143000"/>
              </a:xfrm>
            </p:grpSpPr>
            <p:cxnSp>
              <p:nvCxnSpPr>
                <p:cNvPr id="11291" name="Curved Connector 6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2" name="Curved Connector 6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cxnSp>
        <p:nvCxnSpPr>
          <p:cNvPr id="11271" name="Elbow Connector 73"/>
          <p:cNvCxnSpPr>
            <a:cxnSpLocks noChangeShapeType="1"/>
          </p:cNvCxnSpPr>
          <p:nvPr/>
        </p:nvCxnSpPr>
        <p:spPr bwMode="auto">
          <a:xfrm rot="5400000">
            <a:off x="2552700" y="3694113"/>
            <a:ext cx="1143000" cy="914400"/>
          </a:xfrm>
          <a:prstGeom prst="bentConnector3">
            <a:avLst>
              <a:gd name="adj1" fmla="val 50000"/>
            </a:avLst>
          </a:prstGeom>
          <a:noFill/>
          <a:ln w="9525">
            <a:solidFill>
              <a:schemeClr val="tx1"/>
            </a:solidFill>
            <a:round/>
            <a:headEnd/>
            <a:tailEnd type="arrow" w="med" len="med"/>
          </a:ln>
        </p:spPr>
      </p:cxnSp>
      <p:grpSp>
        <p:nvGrpSpPr>
          <p:cNvPr id="10" name="Group 81"/>
          <p:cNvGrpSpPr>
            <a:grpSpLocks/>
          </p:cNvGrpSpPr>
          <p:nvPr/>
        </p:nvGrpSpPr>
        <p:grpSpPr bwMode="auto">
          <a:xfrm>
            <a:off x="2514600" y="4722813"/>
            <a:ext cx="304800" cy="381000"/>
            <a:chOff x="3809999" y="3505200"/>
            <a:chExt cx="685801" cy="1143000"/>
          </a:xfrm>
        </p:grpSpPr>
        <p:grpSp>
          <p:nvGrpSpPr>
            <p:cNvPr id="11" name="Group 21"/>
            <p:cNvGrpSpPr>
              <a:grpSpLocks/>
            </p:cNvGrpSpPr>
            <p:nvPr/>
          </p:nvGrpSpPr>
          <p:grpSpPr bwMode="auto">
            <a:xfrm>
              <a:off x="3809999" y="3505200"/>
              <a:ext cx="381000" cy="1143000"/>
              <a:chOff x="3809999" y="3505200"/>
              <a:chExt cx="381000" cy="1143000"/>
            </a:xfrm>
          </p:grpSpPr>
          <p:grpSp>
            <p:nvGrpSpPr>
              <p:cNvPr id="12" name="Group 17"/>
              <p:cNvGrpSpPr>
                <a:grpSpLocks/>
              </p:cNvGrpSpPr>
              <p:nvPr/>
            </p:nvGrpSpPr>
            <p:grpSpPr bwMode="auto">
              <a:xfrm>
                <a:off x="3809999" y="3505200"/>
                <a:ext cx="228600" cy="1143000"/>
                <a:chOff x="3809999" y="3505200"/>
                <a:chExt cx="228600" cy="1143000"/>
              </a:xfrm>
            </p:grpSpPr>
            <p:cxnSp>
              <p:nvCxnSpPr>
                <p:cNvPr id="11285" name="Curved Connector 8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6" name="Curved Connector 8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3" name="Group 18"/>
              <p:cNvGrpSpPr>
                <a:grpSpLocks/>
              </p:cNvGrpSpPr>
              <p:nvPr/>
            </p:nvGrpSpPr>
            <p:grpSpPr bwMode="auto">
              <a:xfrm>
                <a:off x="3962399" y="3505200"/>
                <a:ext cx="228600" cy="1143000"/>
                <a:chOff x="3809999" y="3505200"/>
                <a:chExt cx="228600" cy="1143000"/>
              </a:xfrm>
            </p:grpSpPr>
            <p:cxnSp>
              <p:nvCxnSpPr>
                <p:cNvPr id="11283" name="Curved Connector 8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4" name="Curved Connector 8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14" name="Group 22"/>
            <p:cNvGrpSpPr>
              <a:grpSpLocks/>
            </p:cNvGrpSpPr>
            <p:nvPr/>
          </p:nvGrpSpPr>
          <p:grpSpPr bwMode="auto">
            <a:xfrm>
              <a:off x="4114800" y="3505200"/>
              <a:ext cx="381000" cy="1143000"/>
              <a:chOff x="3809999" y="3505200"/>
              <a:chExt cx="381000" cy="1143000"/>
            </a:xfrm>
          </p:grpSpPr>
          <p:grpSp>
            <p:nvGrpSpPr>
              <p:cNvPr id="15" name="Group 17"/>
              <p:cNvGrpSpPr>
                <a:grpSpLocks/>
              </p:cNvGrpSpPr>
              <p:nvPr/>
            </p:nvGrpSpPr>
            <p:grpSpPr bwMode="auto">
              <a:xfrm>
                <a:off x="3809999" y="3505200"/>
                <a:ext cx="228600" cy="1143000"/>
                <a:chOff x="3809999" y="3505200"/>
                <a:chExt cx="228600" cy="1143000"/>
              </a:xfrm>
            </p:grpSpPr>
            <p:cxnSp>
              <p:nvCxnSpPr>
                <p:cNvPr id="11279" name="Curved Connector 8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0" name="Curved Connector 8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6" name="Group 18"/>
              <p:cNvGrpSpPr>
                <a:grpSpLocks/>
              </p:cNvGrpSpPr>
              <p:nvPr/>
            </p:nvGrpSpPr>
            <p:grpSpPr bwMode="auto">
              <a:xfrm>
                <a:off x="3962399" y="3505200"/>
                <a:ext cx="228600" cy="1143000"/>
                <a:chOff x="3809999" y="3505200"/>
                <a:chExt cx="228600" cy="1143000"/>
              </a:xfrm>
            </p:grpSpPr>
            <p:cxnSp>
              <p:nvCxnSpPr>
                <p:cNvPr id="11277" name="Curved Connector 7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78" name="Curved Connector 8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17" name="Group 56"/>
          <p:cNvGrpSpPr>
            <a:grpSpLocks/>
          </p:cNvGrpSpPr>
          <p:nvPr/>
        </p:nvGrpSpPr>
        <p:grpSpPr bwMode="auto">
          <a:xfrm>
            <a:off x="7924800" y="3048001"/>
            <a:ext cx="914400" cy="608013"/>
            <a:chOff x="5334000" y="4344194"/>
            <a:chExt cx="1752600" cy="1142206"/>
          </a:xfrm>
        </p:grpSpPr>
        <p:sp>
          <p:nvSpPr>
            <p:cNvPr id="42" name="Diamond 35"/>
            <p:cNvSpPr>
              <a:spLocks noChangeArrowheads="1"/>
            </p:cNvSpPr>
            <p:nvPr/>
          </p:nvSpPr>
          <p:spPr bwMode="auto">
            <a:xfrm>
              <a:off x="5715000" y="4724400"/>
              <a:ext cx="914400" cy="533400"/>
            </a:xfrm>
            <a:prstGeom prst="diamond">
              <a:avLst/>
            </a:prstGeom>
            <a:solidFill>
              <a:schemeClr val="accent1"/>
            </a:solidFill>
            <a:ln w="9525">
              <a:solidFill>
                <a:schemeClr val="tx1"/>
              </a:solidFill>
              <a:round/>
              <a:headEnd/>
              <a:tailEnd/>
            </a:ln>
          </p:spPr>
          <p:txBody>
            <a:bodyPr>
              <a:prstTxWarp prst="textNoShape">
                <a:avLst/>
              </a:prstTxWarp>
            </a:bodyPr>
            <a:lstStyle/>
            <a:p>
              <a:endParaRPr lang="en-US"/>
            </a:p>
          </p:txBody>
        </p:sp>
        <p:cxnSp>
          <p:nvCxnSpPr>
            <p:cNvPr id="43" name="Straight Arrow Connector 36"/>
            <p:cNvCxnSpPr>
              <a:cxnSpLocks noChangeShapeType="1"/>
              <a:endCxn id="42" idx="0"/>
            </p:cNvCxnSpPr>
            <p:nvPr/>
          </p:nvCxnSpPr>
          <p:spPr bwMode="auto">
            <a:xfrm rot="5400000">
              <a:off x="5981700" y="4533900"/>
              <a:ext cx="381000" cy="1588"/>
            </a:xfrm>
            <a:prstGeom prst="straightConnector1">
              <a:avLst/>
            </a:prstGeom>
            <a:noFill/>
            <a:ln w="9525">
              <a:solidFill>
                <a:schemeClr val="tx1"/>
              </a:solidFill>
              <a:round/>
              <a:headEnd/>
              <a:tailEnd type="arrow" w="med" len="med"/>
            </a:ln>
          </p:spPr>
        </p:cxnSp>
        <p:cxnSp>
          <p:nvCxnSpPr>
            <p:cNvPr id="44" name="Shape 37"/>
            <p:cNvCxnSpPr>
              <a:cxnSpLocks noChangeShapeType="1"/>
              <a:stCxn id="42" idx="1"/>
            </p:cNvCxnSpPr>
            <p:nvPr/>
          </p:nvCxnSpPr>
          <p:spPr bwMode="auto">
            <a:xfrm rot="10800000" flipV="1">
              <a:off x="5334000" y="4991100"/>
              <a:ext cx="381000" cy="495300"/>
            </a:xfrm>
            <a:prstGeom prst="bentConnector2">
              <a:avLst/>
            </a:prstGeom>
            <a:noFill/>
            <a:ln w="9525">
              <a:solidFill>
                <a:schemeClr val="tx1"/>
              </a:solidFill>
              <a:round/>
              <a:headEnd/>
              <a:tailEnd type="arrow" w="med" len="med"/>
            </a:ln>
          </p:spPr>
        </p:cxnSp>
        <p:cxnSp>
          <p:nvCxnSpPr>
            <p:cNvPr id="45" name="Shape 38"/>
            <p:cNvCxnSpPr>
              <a:cxnSpLocks noChangeShapeType="1"/>
              <a:stCxn id="42" idx="3"/>
            </p:cNvCxnSpPr>
            <p:nvPr/>
          </p:nvCxnSpPr>
          <p:spPr bwMode="auto">
            <a:xfrm>
              <a:off x="6629400" y="4991100"/>
              <a:ext cx="457200" cy="495300"/>
            </a:xfrm>
            <a:prstGeom prst="bentConnector2">
              <a:avLst/>
            </a:prstGeom>
            <a:noFill/>
            <a:ln w="9525">
              <a:solidFill>
                <a:schemeClr val="tx1"/>
              </a:solidFill>
              <a:round/>
              <a:headEnd/>
              <a:tailEnd type="arrow" w="med" len="med"/>
            </a:ln>
          </p:spPr>
        </p:cxnSp>
      </p:grpSp>
      <p:grpSp>
        <p:nvGrpSpPr>
          <p:cNvPr id="18" name="Group 81"/>
          <p:cNvGrpSpPr>
            <a:grpSpLocks/>
          </p:cNvGrpSpPr>
          <p:nvPr/>
        </p:nvGrpSpPr>
        <p:grpSpPr bwMode="auto">
          <a:xfrm>
            <a:off x="8686800" y="4648200"/>
            <a:ext cx="304800" cy="381000"/>
            <a:chOff x="3809999" y="3505200"/>
            <a:chExt cx="685801" cy="1143000"/>
          </a:xfrm>
        </p:grpSpPr>
        <p:grpSp>
          <p:nvGrpSpPr>
            <p:cNvPr id="19" name="Group 21"/>
            <p:cNvGrpSpPr>
              <a:grpSpLocks/>
            </p:cNvGrpSpPr>
            <p:nvPr/>
          </p:nvGrpSpPr>
          <p:grpSpPr bwMode="auto">
            <a:xfrm>
              <a:off x="3809999" y="3505200"/>
              <a:ext cx="381000" cy="1143000"/>
              <a:chOff x="3809999" y="3505200"/>
              <a:chExt cx="381000" cy="1143000"/>
            </a:xfrm>
          </p:grpSpPr>
          <p:grpSp>
            <p:nvGrpSpPr>
              <p:cNvPr id="20" name="Group 17"/>
              <p:cNvGrpSpPr>
                <a:grpSpLocks/>
              </p:cNvGrpSpPr>
              <p:nvPr/>
            </p:nvGrpSpPr>
            <p:grpSpPr bwMode="auto">
              <a:xfrm>
                <a:off x="3809999" y="3505200"/>
                <a:ext cx="228600" cy="1143000"/>
                <a:chOff x="3809999" y="3505200"/>
                <a:chExt cx="228600" cy="1143000"/>
              </a:xfrm>
            </p:grpSpPr>
            <p:cxnSp>
              <p:nvCxnSpPr>
                <p:cNvPr id="59" name="Curved Connector 70"/>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0" name="Curved Connector 71"/>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1" name="Group 18"/>
              <p:cNvGrpSpPr>
                <a:grpSpLocks/>
              </p:cNvGrpSpPr>
              <p:nvPr/>
            </p:nvGrpSpPr>
            <p:grpSpPr bwMode="auto">
              <a:xfrm>
                <a:off x="3962399" y="3505200"/>
                <a:ext cx="228600" cy="1143000"/>
                <a:chOff x="3809999" y="3505200"/>
                <a:chExt cx="228600" cy="1143000"/>
              </a:xfrm>
            </p:grpSpPr>
            <p:cxnSp>
              <p:nvCxnSpPr>
                <p:cNvPr id="57" name="Curved Connector 6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58" name="Curved Connector 6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22" name="Group 22"/>
            <p:cNvGrpSpPr>
              <a:grpSpLocks/>
            </p:cNvGrpSpPr>
            <p:nvPr/>
          </p:nvGrpSpPr>
          <p:grpSpPr bwMode="auto">
            <a:xfrm>
              <a:off x="4114800" y="3505200"/>
              <a:ext cx="381000" cy="1143000"/>
              <a:chOff x="3809999" y="3505200"/>
              <a:chExt cx="381000" cy="1143000"/>
            </a:xfrm>
          </p:grpSpPr>
          <p:grpSp>
            <p:nvGrpSpPr>
              <p:cNvPr id="23" name="Group 17"/>
              <p:cNvGrpSpPr>
                <a:grpSpLocks/>
              </p:cNvGrpSpPr>
              <p:nvPr/>
            </p:nvGrpSpPr>
            <p:grpSpPr bwMode="auto">
              <a:xfrm>
                <a:off x="3809999" y="3505200"/>
                <a:ext cx="228600" cy="1143000"/>
                <a:chOff x="3809999" y="3505200"/>
                <a:chExt cx="228600" cy="1143000"/>
              </a:xfrm>
            </p:grpSpPr>
            <p:cxnSp>
              <p:nvCxnSpPr>
                <p:cNvPr id="53" name="Curved Connector 6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54" name="Curved Connector 6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4" name="Group 18"/>
              <p:cNvGrpSpPr>
                <a:grpSpLocks/>
              </p:cNvGrpSpPr>
              <p:nvPr/>
            </p:nvGrpSpPr>
            <p:grpSpPr bwMode="auto">
              <a:xfrm>
                <a:off x="3962399" y="3505200"/>
                <a:ext cx="228600" cy="1143000"/>
                <a:chOff x="3809999" y="3505200"/>
                <a:chExt cx="228600" cy="1143000"/>
              </a:xfrm>
            </p:grpSpPr>
            <p:cxnSp>
              <p:nvCxnSpPr>
                <p:cNvPr id="51" name="Curved Connector 6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52" name="Curved Connector 6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25" name="Group 81"/>
          <p:cNvGrpSpPr>
            <a:grpSpLocks/>
          </p:cNvGrpSpPr>
          <p:nvPr/>
        </p:nvGrpSpPr>
        <p:grpSpPr bwMode="auto">
          <a:xfrm>
            <a:off x="8686800" y="3657600"/>
            <a:ext cx="304800" cy="381000"/>
            <a:chOff x="3809999" y="3505200"/>
            <a:chExt cx="685801" cy="1143000"/>
          </a:xfrm>
        </p:grpSpPr>
        <p:grpSp>
          <p:nvGrpSpPr>
            <p:cNvPr id="26" name="Group 21"/>
            <p:cNvGrpSpPr>
              <a:grpSpLocks/>
            </p:cNvGrpSpPr>
            <p:nvPr/>
          </p:nvGrpSpPr>
          <p:grpSpPr bwMode="auto">
            <a:xfrm>
              <a:off x="3809999" y="3505200"/>
              <a:ext cx="381000" cy="1143000"/>
              <a:chOff x="3809999" y="3505200"/>
              <a:chExt cx="381000" cy="1143000"/>
            </a:xfrm>
          </p:grpSpPr>
          <p:grpSp>
            <p:nvGrpSpPr>
              <p:cNvPr id="27" name="Group 17"/>
              <p:cNvGrpSpPr>
                <a:grpSpLocks/>
              </p:cNvGrpSpPr>
              <p:nvPr/>
            </p:nvGrpSpPr>
            <p:grpSpPr bwMode="auto">
              <a:xfrm>
                <a:off x="3809999" y="3505200"/>
                <a:ext cx="228600" cy="1143000"/>
                <a:chOff x="3809999" y="3505200"/>
                <a:chExt cx="228600" cy="1143000"/>
              </a:xfrm>
            </p:grpSpPr>
            <p:cxnSp>
              <p:nvCxnSpPr>
                <p:cNvPr id="75" name="Curved Connector 8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76" name="Curved Connector 8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8" name="Group 18"/>
              <p:cNvGrpSpPr>
                <a:grpSpLocks/>
              </p:cNvGrpSpPr>
              <p:nvPr/>
            </p:nvGrpSpPr>
            <p:grpSpPr bwMode="auto">
              <a:xfrm>
                <a:off x="3962399" y="3505200"/>
                <a:ext cx="228600" cy="1143000"/>
                <a:chOff x="3809999" y="3505200"/>
                <a:chExt cx="228600" cy="1143000"/>
              </a:xfrm>
            </p:grpSpPr>
            <p:cxnSp>
              <p:nvCxnSpPr>
                <p:cNvPr id="73" name="Curved Connector 8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74" name="Curved Connector 8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29" name="Group 22"/>
            <p:cNvGrpSpPr>
              <a:grpSpLocks/>
            </p:cNvGrpSpPr>
            <p:nvPr/>
          </p:nvGrpSpPr>
          <p:grpSpPr bwMode="auto">
            <a:xfrm>
              <a:off x="4114800" y="3505200"/>
              <a:ext cx="381000" cy="1143000"/>
              <a:chOff x="3809999" y="3505200"/>
              <a:chExt cx="381000" cy="1143000"/>
            </a:xfrm>
          </p:grpSpPr>
          <p:grpSp>
            <p:nvGrpSpPr>
              <p:cNvPr id="30" name="Group 17"/>
              <p:cNvGrpSpPr>
                <a:grpSpLocks/>
              </p:cNvGrpSpPr>
              <p:nvPr/>
            </p:nvGrpSpPr>
            <p:grpSpPr bwMode="auto">
              <a:xfrm>
                <a:off x="3809999" y="3505200"/>
                <a:ext cx="228600" cy="1143000"/>
                <a:chOff x="3809999" y="3505200"/>
                <a:chExt cx="228600" cy="1143000"/>
              </a:xfrm>
            </p:grpSpPr>
            <p:cxnSp>
              <p:nvCxnSpPr>
                <p:cNvPr id="69" name="Curved Connector 8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70" name="Curved Connector 8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31" name="Group 18"/>
              <p:cNvGrpSpPr>
                <a:grpSpLocks/>
              </p:cNvGrpSpPr>
              <p:nvPr/>
            </p:nvGrpSpPr>
            <p:grpSpPr bwMode="auto">
              <a:xfrm>
                <a:off x="3962399" y="3505200"/>
                <a:ext cx="228600" cy="1143000"/>
                <a:chOff x="3809999" y="3505200"/>
                <a:chExt cx="228600" cy="1143000"/>
              </a:xfrm>
            </p:grpSpPr>
            <p:cxnSp>
              <p:nvCxnSpPr>
                <p:cNvPr id="67" name="Curved Connector 7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8" name="Curved Connector 8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cxnSp>
        <p:nvCxnSpPr>
          <p:cNvPr id="78" name="Elbow Connector 77"/>
          <p:cNvCxnSpPr/>
          <p:nvPr/>
        </p:nvCxnSpPr>
        <p:spPr>
          <a:xfrm>
            <a:off x="7924800" y="3657600"/>
            <a:ext cx="914400" cy="914400"/>
          </a:xfrm>
          <a:prstGeom prst="bentConnector3">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9" name="Oval 75"/>
          <p:cNvSpPr>
            <a:spLocks noChangeArrowheads="1"/>
          </p:cNvSpPr>
          <p:nvPr/>
        </p:nvSpPr>
        <p:spPr bwMode="auto">
          <a:xfrm>
            <a:off x="8763000" y="4724400"/>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80" name="Oval 76"/>
          <p:cNvSpPr>
            <a:spLocks noChangeArrowheads="1"/>
          </p:cNvSpPr>
          <p:nvPr/>
        </p:nvSpPr>
        <p:spPr bwMode="auto">
          <a:xfrm>
            <a:off x="2590800" y="4800600"/>
            <a:ext cx="152400" cy="152400"/>
          </a:xfrm>
          <a:prstGeom prst="ellipse">
            <a:avLst/>
          </a:prstGeom>
          <a:solidFill>
            <a:srgbClr val="80FF00"/>
          </a:solidFill>
          <a:ln w="9525">
            <a:solidFill>
              <a:schemeClr val="tx1"/>
            </a:solidFill>
            <a:round/>
            <a:headEnd/>
            <a:tailEnd/>
          </a:ln>
        </p:spPr>
        <p:txBody>
          <a:bodyPr>
            <a:prstTxWarp prst="textNoShape">
              <a:avLst/>
            </a:prstTxWarp>
          </a:bodyPr>
          <a:lstStyle/>
          <a:p>
            <a:endParaRPr lang="en-US"/>
          </a:p>
        </p:txBody>
      </p:sp>
      <p:sp>
        <p:nvSpPr>
          <p:cNvPr id="81" name="Oval 75"/>
          <p:cNvSpPr>
            <a:spLocks noChangeArrowheads="1"/>
          </p:cNvSpPr>
          <p:nvPr/>
        </p:nvSpPr>
        <p:spPr bwMode="auto">
          <a:xfrm>
            <a:off x="2590800" y="3733800"/>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82" name="Oval 76"/>
          <p:cNvSpPr>
            <a:spLocks noChangeArrowheads="1"/>
          </p:cNvSpPr>
          <p:nvPr/>
        </p:nvSpPr>
        <p:spPr bwMode="auto">
          <a:xfrm>
            <a:off x="8763000" y="3733800"/>
            <a:ext cx="152400" cy="152400"/>
          </a:xfrm>
          <a:prstGeom prst="ellipse">
            <a:avLst/>
          </a:prstGeom>
          <a:solidFill>
            <a:srgbClr val="80FF00"/>
          </a:solidFill>
          <a:ln w="9525">
            <a:solidFill>
              <a:schemeClr val="tx1"/>
            </a:solidFill>
            <a:round/>
            <a:headEnd/>
            <a:tailEnd/>
          </a:ln>
        </p:spPr>
        <p:txBody>
          <a:bodyPr>
            <a:prstTxWarp prst="textNoShape">
              <a:avLst/>
            </a:prstTxWarp>
          </a:bodyPr>
          <a:lstStyle/>
          <a:p>
            <a:endParaRPr lang="en-US"/>
          </a:p>
        </p:txBody>
      </p:sp>
      <p:sp>
        <p:nvSpPr>
          <p:cNvPr id="83" name="TextBox 82"/>
          <p:cNvSpPr txBox="1"/>
          <p:nvPr/>
        </p:nvSpPr>
        <p:spPr>
          <a:xfrm>
            <a:off x="4419600" y="3429000"/>
            <a:ext cx="4050276" cy="1754326"/>
          </a:xfrm>
          <a:prstGeom prst="rect">
            <a:avLst/>
          </a:prstGeom>
          <a:noFill/>
        </p:spPr>
        <p:txBody>
          <a:bodyPr wrap="none" rtlCol="0">
            <a:spAutoFit/>
          </a:bodyPr>
          <a:lstStyle/>
          <a:p>
            <a:r>
              <a:rPr lang="en-US" dirty="0"/>
              <a:t>If we have a divergent warp where</a:t>
            </a:r>
          </a:p>
          <a:p>
            <a:r>
              <a:rPr lang="en-US" dirty="0"/>
              <a:t>a variable is </a:t>
            </a:r>
            <a:r>
              <a:rPr lang="en-US" b="1" dirty="0">
                <a:solidFill>
                  <a:srgbClr val="00CC00"/>
                </a:solidFill>
              </a:rPr>
              <a:t>READ </a:t>
            </a:r>
            <a:r>
              <a:rPr lang="en-US" dirty="0"/>
              <a:t>in one path</a:t>
            </a:r>
          </a:p>
          <a:p>
            <a:r>
              <a:rPr lang="en-US" dirty="0"/>
              <a:t>and </a:t>
            </a:r>
            <a:r>
              <a:rPr lang="en-US" b="1" dirty="0">
                <a:solidFill>
                  <a:srgbClr val="CC3300"/>
                </a:solidFill>
              </a:rPr>
              <a:t>WRITTEN</a:t>
            </a:r>
            <a:r>
              <a:rPr lang="en-US" dirty="0"/>
              <a:t> in another path, </a:t>
            </a:r>
          </a:p>
          <a:p>
            <a:r>
              <a:rPr lang="en-US" dirty="0"/>
              <a:t>then depending on the execution</a:t>
            </a:r>
          </a:p>
          <a:p>
            <a:r>
              <a:rPr lang="en-US" dirty="0"/>
              <a:t>order, the</a:t>
            </a:r>
            <a:r>
              <a:rPr lang="en-US" b="1" dirty="0">
                <a:solidFill>
                  <a:srgbClr val="00CC00"/>
                </a:solidFill>
              </a:rPr>
              <a:t> READ </a:t>
            </a:r>
            <a:r>
              <a:rPr lang="en-US" dirty="0"/>
              <a:t>may be before/after</a:t>
            </a:r>
          </a:p>
          <a:p>
            <a:r>
              <a:rPr lang="en-US" dirty="0"/>
              <a:t>the </a:t>
            </a:r>
            <a:r>
              <a:rPr lang="en-US" b="1" dirty="0">
                <a:solidFill>
                  <a:srgbClr val="CC3300"/>
                </a:solidFill>
              </a:rPr>
              <a:t>WRITE</a:t>
            </a:r>
          </a:p>
        </p:txBody>
      </p:sp>
    </p:spTree>
    <p:extLst>
      <p:ext uri="{BB962C8B-B14F-4D97-AF65-F5344CB8AC3E}">
        <p14:creationId xmlns:p14="http://schemas.microsoft.com/office/powerpoint/2010/main" val="69539221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Porting Race</a:t>
            </a:r>
          </a:p>
        </p:txBody>
      </p:sp>
      <p:sp>
        <p:nvSpPr>
          <p:cNvPr id="5" name="TextBox 4"/>
          <p:cNvSpPr txBox="1"/>
          <p:nvPr/>
        </p:nvSpPr>
        <p:spPr>
          <a:xfrm>
            <a:off x="2743200" y="1295400"/>
            <a:ext cx="7543800" cy="5909310"/>
          </a:xfrm>
          <a:prstGeom prst="rect">
            <a:avLst/>
          </a:prstGeom>
          <a:noFill/>
        </p:spPr>
        <p:txBody>
          <a:bodyPr wrap="square" rtlCol="0">
            <a:spAutoFit/>
          </a:bodyPr>
          <a:lstStyle/>
          <a:p>
            <a:r>
              <a:rPr lang="en-US" dirty="0"/>
              <a:t>#include &lt;</a:t>
            </a:r>
            <a:r>
              <a:rPr lang="en-US" dirty="0" err="1"/>
              <a:t>stdio.h</a:t>
            </a:r>
            <a:r>
              <a:rPr lang="en-US" dirty="0"/>
              <a:t>&gt;</a:t>
            </a:r>
          </a:p>
          <a:p>
            <a:endParaRPr lang="en-US" dirty="0"/>
          </a:p>
          <a:p>
            <a:r>
              <a:rPr lang="en-US" dirty="0"/>
              <a:t>#define NUM 32</a:t>
            </a:r>
          </a:p>
          <a:p>
            <a:endParaRPr lang="en-US" dirty="0"/>
          </a:p>
          <a:p>
            <a:r>
              <a:rPr lang="en-US" dirty="0"/>
              <a:t>__shared__ </a:t>
            </a:r>
            <a:r>
              <a:rPr lang="en-US" dirty="0" err="1"/>
              <a:t>int</a:t>
            </a:r>
            <a:r>
              <a:rPr lang="en-US" dirty="0"/>
              <a:t> </a:t>
            </a:r>
            <a:r>
              <a:rPr lang="en-US" dirty="0" err="1"/>
              <a:t>v[NUM</a:t>
            </a:r>
            <a:r>
              <a:rPr lang="en-US" dirty="0"/>
              <a:t>];</a:t>
            </a:r>
          </a:p>
          <a:p>
            <a:endParaRPr lang="en-US" dirty="0"/>
          </a:p>
          <a:p>
            <a:r>
              <a:rPr lang="en-US" dirty="0"/>
              <a:t>__global__ void </a:t>
            </a:r>
            <a:r>
              <a:rPr lang="en-US" dirty="0" err="1"/>
              <a:t>PortingRace</a:t>
            </a:r>
            <a:r>
              <a:rPr lang="en-US" dirty="0"/>
              <a:t>() {</a:t>
            </a:r>
          </a:p>
          <a:p>
            <a:r>
              <a:rPr lang="en-US" dirty="0"/>
              <a:t>  if (</a:t>
            </a:r>
            <a:r>
              <a:rPr lang="en-US" dirty="0" err="1"/>
              <a:t>threadIdx.x</a:t>
            </a:r>
            <a:r>
              <a:rPr lang="en-US" dirty="0"/>
              <a:t> % 2) {</a:t>
            </a:r>
          </a:p>
          <a:p>
            <a:r>
              <a:rPr lang="en-US" dirty="0"/>
              <a:t>    </a:t>
            </a:r>
            <a:r>
              <a:rPr lang="en-US" dirty="0" err="1"/>
              <a:t>v[threadIdx.x</a:t>
            </a:r>
            <a:r>
              <a:rPr lang="en-US" dirty="0"/>
              <a:t>] = </a:t>
            </a:r>
            <a:r>
              <a:rPr lang="en-US" dirty="0" err="1"/>
              <a:t>v</a:t>
            </a:r>
            <a:r>
              <a:rPr lang="en-US" dirty="0"/>
              <a:t>[ (NUM + </a:t>
            </a:r>
            <a:r>
              <a:rPr lang="en-US" dirty="0" err="1"/>
              <a:t>threadIdx.x</a:t>
            </a:r>
            <a:r>
              <a:rPr lang="en-US" dirty="0"/>
              <a:t> - 1) % NUM ] + 1; // </a:t>
            </a:r>
            <a:r>
              <a:rPr lang="en-US" dirty="0" err="1"/>
              <a:t>W:even</a:t>
            </a:r>
            <a:r>
              <a:rPr lang="en-US" dirty="0"/>
              <a:t>; </a:t>
            </a:r>
            <a:r>
              <a:rPr lang="en-US" dirty="0" err="1"/>
              <a:t>R:odd</a:t>
            </a:r>
            <a:endParaRPr lang="en-US" dirty="0"/>
          </a:p>
          <a:p>
            <a:r>
              <a:rPr lang="en-US" dirty="0"/>
              <a:t>  }</a:t>
            </a:r>
          </a:p>
          <a:p>
            <a:r>
              <a:rPr lang="en-US" dirty="0"/>
              <a:t>  else {</a:t>
            </a:r>
          </a:p>
          <a:p>
            <a:r>
              <a:rPr lang="en-US" dirty="0"/>
              <a:t>    </a:t>
            </a:r>
            <a:r>
              <a:rPr lang="en-US" dirty="0" err="1"/>
              <a:t>v[threadIdx.x</a:t>
            </a:r>
            <a:r>
              <a:rPr lang="en-US" dirty="0"/>
              <a:t>] = </a:t>
            </a:r>
            <a:r>
              <a:rPr lang="en-US" dirty="0" err="1"/>
              <a:t>v</a:t>
            </a:r>
            <a:r>
              <a:rPr lang="en-US" dirty="0"/>
              <a:t>[ (NUM + </a:t>
            </a:r>
            <a:r>
              <a:rPr lang="en-US" dirty="0" err="1"/>
              <a:t>threadIdx.x</a:t>
            </a:r>
            <a:r>
              <a:rPr lang="en-US" dirty="0"/>
              <a:t> + 1) % NUM ] - 1; // </a:t>
            </a:r>
            <a:r>
              <a:rPr lang="en-US" dirty="0" err="1"/>
              <a:t>W:odd</a:t>
            </a:r>
            <a:r>
              <a:rPr lang="en-US" dirty="0"/>
              <a:t>; </a:t>
            </a:r>
            <a:r>
              <a:rPr lang="en-US" dirty="0" err="1"/>
              <a:t>R:even</a:t>
            </a:r>
            <a:endParaRPr lang="en-US" dirty="0"/>
          </a:p>
          <a:p>
            <a:r>
              <a:rPr lang="en-US" dirty="0"/>
              <a:t>  }</a:t>
            </a:r>
          </a:p>
          <a:p>
            <a:r>
              <a:rPr lang="en-US" dirty="0"/>
              <a:t>}</a:t>
            </a:r>
          </a:p>
          <a:p>
            <a:r>
              <a:rPr lang="en-US" dirty="0" err="1"/>
              <a:t>int</a:t>
            </a:r>
            <a:r>
              <a:rPr lang="en-US" dirty="0"/>
              <a:t> main() {</a:t>
            </a:r>
          </a:p>
          <a:p>
            <a:r>
              <a:rPr lang="en-US" dirty="0"/>
              <a:t>  </a:t>
            </a:r>
            <a:r>
              <a:rPr lang="en-US" dirty="0" err="1"/>
              <a:t>PortingRace</a:t>
            </a:r>
            <a:r>
              <a:rPr lang="en-US" dirty="0"/>
              <a:t>&lt;&lt;&lt;1,NUM&gt;&gt;&gt;();</a:t>
            </a:r>
          </a:p>
          <a:p>
            <a:r>
              <a:rPr lang="en-US" dirty="0"/>
              <a:t>  return 0;</a:t>
            </a:r>
          </a:p>
          <a:p>
            <a:r>
              <a:rPr lang="en-US" dirty="0"/>
              <a:t>}</a:t>
            </a:r>
          </a:p>
          <a:p>
            <a:endParaRPr lang="en-US" dirty="0"/>
          </a:p>
        </p:txBody>
      </p:sp>
    </p:spTree>
    <p:extLst>
      <p:ext uri="{BB962C8B-B14F-4D97-AF65-F5344CB8AC3E}">
        <p14:creationId xmlns:p14="http://schemas.microsoft.com/office/powerpoint/2010/main" val="4200436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2"/>
          <p:cNvSpPr>
            <a:spLocks noGrp="1"/>
          </p:cNvSpPr>
          <p:nvPr>
            <p:ph type="title" idx="4294967295"/>
          </p:nvPr>
        </p:nvSpPr>
        <p:spPr>
          <a:xfrm>
            <a:off x="1981200" y="76200"/>
            <a:ext cx="8229600" cy="1143000"/>
          </a:xfrm>
        </p:spPr>
        <p:txBody>
          <a:bodyPr>
            <a:normAutofit/>
          </a:bodyPr>
          <a:lstStyle/>
          <a:p>
            <a:r>
              <a:rPr lang="en-US" sz="3600" dirty="0"/>
              <a:t>CUDA-based GPU Programming Basics</a:t>
            </a:r>
          </a:p>
        </p:txBody>
      </p:sp>
      <p:sp>
        <p:nvSpPr>
          <p:cNvPr id="19459" name="Content Placeholder 3"/>
          <p:cNvSpPr>
            <a:spLocks noGrp="1"/>
          </p:cNvSpPr>
          <p:nvPr>
            <p:ph idx="4294967295"/>
          </p:nvPr>
        </p:nvSpPr>
        <p:spPr>
          <a:xfrm>
            <a:off x="1828800" y="1066800"/>
            <a:ext cx="4038600" cy="2895600"/>
          </a:xfrm>
        </p:spPr>
        <p:txBody>
          <a:bodyPr>
            <a:noAutofit/>
          </a:bodyPr>
          <a:lstStyle/>
          <a:p>
            <a:r>
              <a:rPr lang="en-US" sz="1800" dirty="0"/>
              <a:t>A simple dialect of C++ with CUDA directives</a:t>
            </a:r>
          </a:p>
          <a:p>
            <a:r>
              <a:rPr lang="en-US" sz="1800" dirty="0"/>
              <a:t>Synchronization within Block through Barriers</a:t>
            </a:r>
          </a:p>
          <a:p>
            <a:r>
              <a:rPr lang="en-US" sz="1800" dirty="0"/>
              <a:t> (__</a:t>
            </a:r>
            <a:r>
              <a:rPr lang="en-US" sz="1800" dirty="0" err="1"/>
              <a:t>syncthread</a:t>
            </a:r>
            <a:r>
              <a:rPr lang="en-US" sz="1800" dirty="0"/>
              <a:t>()) </a:t>
            </a:r>
          </a:p>
          <a:p>
            <a:r>
              <a:rPr lang="en-US" sz="1800" dirty="0"/>
              <a:t>Threads within block scheduled in </a:t>
            </a:r>
            <a:r>
              <a:rPr lang="en-US" sz="1800" i="1" dirty="0"/>
              <a:t>warps</a:t>
            </a:r>
          </a:p>
          <a:p>
            <a:r>
              <a:rPr lang="en-US" sz="1800" b="1" dirty="0">
                <a:solidFill>
                  <a:srgbClr val="FF0000"/>
                </a:solidFill>
              </a:rPr>
              <a:t>Don’t rely on warps for correctness!</a:t>
            </a:r>
          </a:p>
          <a:p>
            <a:endParaRPr lang="en-US" sz="1800" dirty="0"/>
          </a:p>
          <a:p>
            <a:pPr lvl="1">
              <a:buFont typeface="Arial" charset="0"/>
              <a:buNone/>
            </a:pPr>
            <a:r>
              <a:rPr lang="en-US" sz="1800" dirty="0"/>
              <a:t>  </a:t>
            </a:r>
          </a:p>
        </p:txBody>
      </p:sp>
      <p:sp>
        <p:nvSpPr>
          <p:cNvPr id="19460" name="Slide Number Placeholder 1"/>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F65844B2-BC67-0C4C-8147-1AF257D69F05}" type="slidenum">
              <a:rPr lang="en-US" sz="1200">
                <a:solidFill>
                  <a:srgbClr val="898989"/>
                </a:solidFill>
              </a:rPr>
              <a:pPr algn="r"/>
              <a:t>47</a:t>
            </a:fld>
            <a:endParaRPr lang="en-US" sz="1200">
              <a:solidFill>
                <a:srgbClr val="898989"/>
              </a:solidFill>
            </a:endParaRPr>
          </a:p>
        </p:txBody>
      </p:sp>
      <p:grpSp>
        <p:nvGrpSpPr>
          <p:cNvPr id="2" name="Group 5"/>
          <p:cNvGrpSpPr>
            <a:grpSpLocks/>
          </p:cNvGrpSpPr>
          <p:nvPr/>
        </p:nvGrpSpPr>
        <p:grpSpPr bwMode="auto">
          <a:xfrm>
            <a:off x="1752601" y="4038601"/>
            <a:ext cx="8748713" cy="2378075"/>
            <a:chOff x="0" y="0"/>
            <a:chExt cx="8748366" cy="2377656"/>
          </a:xfrm>
        </p:grpSpPr>
        <p:pic>
          <p:nvPicPr>
            <p:cNvPr id="19462" name="Picture 4"/>
            <p:cNvPicPr>
              <a:picLocks noChangeAspect="1" noChangeArrowheads="1"/>
            </p:cNvPicPr>
            <p:nvPr/>
          </p:nvPicPr>
          <p:blipFill>
            <a:blip r:embed="rId3"/>
            <a:srcRect/>
            <a:stretch>
              <a:fillRect/>
            </a:stretch>
          </p:blipFill>
          <p:spPr bwMode="auto">
            <a:xfrm>
              <a:off x="5410200" y="0"/>
              <a:ext cx="3338166" cy="2377656"/>
            </a:xfrm>
            <a:prstGeom prst="rect">
              <a:avLst/>
            </a:prstGeom>
            <a:noFill/>
            <a:ln w="9525">
              <a:noFill/>
              <a:miter lim="800000"/>
              <a:headEnd/>
              <a:tailEnd/>
            </a:ln>
          </p:spPr>
        </p:pic>
        <p:pic>
          <p:nvPicPr>
            <p:cNvPr id="19463" name="Picture 4"/>
            <p:cNvPicPr>
              <a:picLocks noChangeAspect="1" noChangeArrowheads="1"/>
            </p:cNvPicPr>
            <p:nvPr/>
          </p:nvPicPr>
          <p:blipFill>
            <a:blip r:embed="rId4"/>
            <a:srcRect/>
            <a:stretch>
              <a:fillRect/>
            </a:stretch>
          </p:blipFill>
          <p:spPr bwMode="auto">
            <a:xfrm>
              <a:off x="0" y="228600"/>
              <a:ext cx="4930567" cy="1981200"/>
            </a:xfrm>
            <a:prstGeom prst="rect">
              <a:avLst/>
            </a:prstGeom>
            <a:noFill/>
            <a:ln w="9525">
              <a:noFill/>
              <a:miter lim="800000"/>
              <a:headEnd/>
              <a:tailEnd/>
            </a:ln>
          </p:spPr>
        </p:pic>
        <p:cxnSp>
          <p:nvCxnSpPr>
            <p:cNvPr id="19464" name="Straight Connector 7"/>
            <p:cNvCxnSpPr>
              <a:cxnSpLocks noChangeShapeType="1"/>
            </p:cNvCxnSpPr>
            <p:nvPr/>
          </p:nvCxnSpPr>
          <p:spPr bwMode="auto">
            <a:xfrm rot="5400000" flipH="1" flipV="1">
              <a:off x="4762500" y="114300"/>
              <a:ext cx="609600" cy="533400"/>
            </a:xfrm>
            <a:prstGeom prst="line">
              <a:avLst/>
            </a:prstGeom>
            <a:noFill/>
            <a:ln w="9525">
              <a:solidFill>
                <a:schemeClr val="tx1"/>
              </a:solidFill>
              <a:round/>
              <a:headEnd/>
              <a:tailEnd/>
            </a:ln>
          </p:spPr>
        </p:cxnSp>
        <p:cxnSp>
          <p:nvCxnSpPr>
            <p:cNvPr id="19465" name="Straight Connector 9"/>
            <p:cNvCxnSpPr>
              <a:cxnSpLocks noChangeShapeType="1"/>
            </p:cNvCxnSpPr>
            <p:nvPr/>
          </p:nvCxnSpPr>
          <p:spPr bwMode="auto">
            <a:xfrm rot="16200000" flipH="1">
              <a:off x="4457700" y="1409700"/>
              <a:ext cx="1143000" cy="609600"/>
            </a:xfrm>
            <a:prstGeom prst="line">
              <a:avLst/>
            </a:prstGeom>
            <a:noFill/>
            <a:ln w="9525">
              <a:solidFill>
                <a:schemeClr val="tx1"/>
              </a:solidFill>
              <a:round/>
              <a:headEnd/>
              <a:tailEnd/>
            </a:ln>
          </p:spPr>
        </p:cxnSp>
      </p:grpSp>
      <p:graphicFrame>
        <p:nvGraphicFramePr>
          <p:cNvPr id="10" name="Diagram 9"/>
          <p:cNvGraphicFramePr/>
          <p:nvPr/>
        </p:nvGraphicFramePr>
        <p:xfrm>
          <a:off x="5867400" y="1219200"/>
          <a:ext cx="4592638" cy="26846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4330814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3"/>
          <p:cNvSpPr>
            <a:spLocks noGrp="1"/>
          </p:cNvSpPr>
          <p:nvPr>
            <p:ph type="title"/>
          </p:nvPr>
        </p:nvSpPr>
        <p:spPr/>
        <p:txBody>
          <a:bodyPr>
            <a:normAutofit/>
          </a:bodyPr>
          <a:lstStyle/>
          <a:p>
            <a:r>
              <a:rPr lang="en-US" sz="3200" dirty="0"/>
              <a:t>Conventional GPU Debuggers are Inadequate</a:t>
            </a:r>
          </a:p>
        </p:txBody>
      </p:sp>
      <p:sp>
        <p:nvSpPr>
          <p:cNvPr id="4" name="Content Placeholder 3"/>
          <p:cNvSpPr>
            <a:spLocks noGrp="1"/>
          </p:cNvSpPr>
          <p:nvPr>
            <p:ph idx="1"/>
          </p:nvPr>
        </p:nvSpPr>
        <p:spPr/>
        <p:txBody>
          <a:bodyPr/>
          <a:lstStyle/>
          <a:p>
            <a:r>
              <a:rPr lang="en-US" dirty="0"/>
              <a:t>Based on platform testing</a:t>
            </a:r>
          </a:p>
          <a:p>
            <a:r>
              <a:rPr lang="en-US" dirty="0"/>
              <a:t>Full generality of executions not reflected</a:t>
            </a:r>
          </a:p>
          <a:p>
            <a:r>
              <a:rPr lang="en-US" dirty="0"/>
              <a:t>Hard to cause races (input selection)</a:t>
            </a:r>
          </a:p>
          <a:p>
            <a:r>
              <a:rPr lang="en-US" dirty="0"/>
              <a:t>Hard to observe races</a:t>
            </a:r>
          </a:p>
          <a:p>
            <a:pPr lvl="1"/>
            <a:r>
              <a:rPr lang="en-US" dirty="0"/>
              <a:t>vector-clock based solutions that run on </a:t>
            </a:r>
            <a:r>
              <a:rPr lang="en-US" dirty="0" err="1"/>
              <a:t>GPUs</a:t>
            </a:r>
            <a:r>
              <a:rPr lang="en-US" dirty="0"/>
              <a:t> exist</a:t>
            </a:r>
          </a:p>
          <a:p>
            <a:pPr lvl="1"/>
            <a:r>
              <a:rPr lang="en-US" dirty="0"/>
              <a:t>(last time we checked) only for shared memory races</a:t>
            </a:r>
          </a:p>
        </p:txBody>
      </p:sp>
      <p:sp>
        <p:nvSpPr>
          <p:cNvPr id="5124" name="Slide Number Placeholder 1"/>
          <p:cNvSpPr>
            <a:spLocks noGrp="1"/>
          </p:cNvSpPr>
          <p:nvPr>
            <p:ph type="sldNum" sz="quarter" idx="12"/>
          </p:nvPr>
        </p:nvSpPr>
        <p:spPr>
          <a:noFill/>
          <a:ln>
            <a:miter lim="800000"/>
            <a:headEnd/>
            <a:tailEnd/>
          </a:ln>
        </p:spPr>
        <p:txBody>
          <a:bodyPr/>
          <a:lstStyle/>
          <a:p>
            <a:fld id="{B939D732-032D-E04B-91B4-71C28FCC99B5}" type="slidenum">
              <a:rPr lang="en-US"/>
              <a:pPr/>
              <a:t>48</a:t>
            </a:fld>
            <a:endParaRPr lang="en-US"/>
          </a:p>
        </p:txBody>
      </p:sp>
    </p:spTree>
    <p:extLst>
      <p:ext uri="{BB962C8B-B14F-4D97-AF65-F5344CB8AC3E}">
        <p14:creationId xmlns:p14="http://schemas.microsoft.com/office/powerpoint/2010/main" val="139608007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of the GPU Program Bugs</a:t>
            </a:r>
          </a:p>
        </p:txBody>
      </p:sp>
      <p:sp>
        <p:nvSpPr>
          <p:cNvPr id="3" name="Content Placeholder 2"/>
          <p:cNvSpPr>
            <a:spLocks noGrp="1"/>
          </p:cNvSpPr>
          <p:nvPr>
            <p:ph idx="1"/>
          </p:nvPr>
        </p:nvSpPr>
        <p:spPr>
          <a:xfrm>
            <a:off x="2057400" y="1447800"/>
            <a:ext cx="8458200" cy="4953000"/>
          </a:xfrm>
        </p:spPr>
        <p:txBody>
          <a:bodyPr>
            <a:normAutofit fontScale="92500" lnSpcReduction="20000"/>
          </a:bodyPr>
          <a:lstStyle/>
          <a:p>
            <a:r>
              <a:rPr lang="en-US" dirty="0"/>
              <a:t>Data races</a:t>
            </a:r>
          </a:p>
          <a:p>
            <a:pPr lvl="1"/>
            <a:r>
              <a:rPr lang="en-US" dirty="0">
                <a:solidFill>
                  <a:srgbClr val="000090"/>
                </a:solidFill>
              </a:rPr>
              <a:t>Cause unpredictable outputs</a:t>
            </a:r>
          </a:p>
          <a:p>
            <a:pPr lvl="1"/>
            <a:r>
              <a:rPr lang="en-US" dirty="0">
                <a:solidFill>
                  <a:srgbClr val="000090"/>
                </a:solidFill>
              </a:rPr>
              <a:t>Cause compilers to misbehave</a:t>
            </a:r>
          </a:p>
          <a:p>
            <a:r>
              <a:rPr lang="en-US" dirty="0"/>
              <a:t>Incorrectly used synchronizations</a:t>
            </a:r>
          </a:p>
          <a:p>
            <a:pPr lvl="1"/>
            <a:r>
              <a:rPr lang="en-US" dirty="0" err="1">
                <a:solidFill>
                  <a:srgbClr val="000090"/>
                </a:solidFill>
              </a:rPr>
              <a:t>Syncthreads</a:t>
            </a:r>
            <a:r>
              <a:rPr lang="en-US" dirty="0">
                <a:solidFill>
                  <a:srgbClr val="000090"/>
                </a:solidFill>
              </a:rPr>
              <a:t> not used with textual barriers</a:t>
            </a:r>
          </a:p>
          <a:p>
            <a:pPr lvl="1"/>
            <a:r>
              <a:rPr lang="en-US" dirty="0" err="1">
                <a:solidFill>
                  <a:srgbClr val="000090"/>
                </a:solidFill>
              </a:rPr>
              <a:t>Syncthreads</a:t>
            </a:r>
            <a:r>
              <a:rPr lang="en-US" dirty="0">
                <a:solidFill>
                  <a:srgbClr val="000090"/>
                </a:solidFill>
              </a:rPr>
              <a:t> causing deadlocks</a:t>
            </a:r>
          </a:p>
          <a:p>
            <a:r>
              <a:rPr lang="en-US" dirty="0"/>
              <a:t>Misunderstood memory consistency models</a:t>
            </a:r>
          </a:p>
          <a:p>
            <a:pPr lvl="1"/>
            <a:r>
              <a:rPr lang="en-US" dirty="0">
                <a:solidFill>
                  <a:srgbClr val="000090"/>
                </a:solidFill>
              </a:rPr>
              <a:t>When updates are visible across threads</a:t>
            </a:r>
          </a:p>
          <a:p>
            <a:r>
              <a:rPr lang="en-US" dirty="0"/>
              <a:t>Incorrectly used atomics (synchronization)</a:t>
            </a:r>
          </a:p>
          <a:p>
            <a:pPr lvl="1"/>
            <a:r>
              <a:rPr lang="en-US" dirty="0">
                <a:solidFill>
                  <a:srgbClr val="000090"/>
                </a:solidFill>
              </a:rPr>
              <a:t>Due to incorrect synchronization, invariants get broken</a:t>
            </a:r>
          </a:p>
          <a:p>
            <a:r>
              <a:rPr lang="en-US" dirty="0"/>
              <a:t>Erroneous computational results – esp. with floating-point</a:t>
            </a:r>
          </a:p>
          <a:p>
            <a:pPr lvl="1"/>
            <a:r>
              <a:rPr lang="en-US" dirty="0">
                <a:solidFill>
                  <a:srgbClr val="000090"/>
                </a:solidFill>
              </a:rPr>
              <a:t>Due to unpredictable computational order, results may diverge</a:t>
            </a:r>
          </a:p>
          <a:p>
            <a:pPr lvl="1">
              <a:buNone/>
            </a:pPr>
            <a:r>
              <a:rPr lang="en-US" dirty="0">
                <a:solidFill>
                  <a:srgbClr val="000090"/>
                </a:solidFill>
              </a:rPr>
              <a:t>	</a:t>
            </a:r>
          </a:p>
          <a:p>
            <a:pPr>
              <a:buNone/>
            </a:pPr>
            <a:endParaRPr lang="en-US" dirty="0"/>
          </a:p>
          <a:p>
            <a:pPr lvl="1">
              <a:buNone/>
            </a:pPr>
            <a:endParaRPr lang="en-US" dirty="0"/>
          </a:p>
        </p:txBody>
      </p:sp>
    </p:spTree>
    <p:extLst>
      <p:ext uri="{BB962C8B-B14F-4D97-AF65-F5344CB8AC3E}">
        <p14:creationId xmlns:p14="http://schemas.microsoft.com/office/powerpoint/2010/main" val="2793928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Why can’t we crank through all inputs/states?</a:t>
            </a:r>
          </a:p>
        </p:txBody>
      </p:sp>
      <p:sp>
        <p:nvSpPr>
          <p:cNvPr id="3" name="TextBox 2">
            <a:extLst>
              <a:ext uri="{FF2B5EF4-FFF2-40B4-BE49-F238E27FC236}">
                <a16:creationId xmlns:a16="http://schemas.microsoft.com/office/drawing/2014/main" id="{500F314E-F71C-7B4A-BA82-2755AF49CC8F}"/>
              </a:ext>
            </a:extLst>
          </p:cNvPr>
          <p:cNvSpPr txBox="1"/>
          <p:nvPr/>
        </p:nvSpPr>
        <p:spPr>
          <a:xfrm>
            <a:off x="1759226" y="1689652"/>
            <a:ext cx="9345828" cy="3693319"/>
          </a:xfrm>
          <a:prstGeom prst="rect">
            <a:avLst/>
          </a:prstGeom>
          <a:noFill/>
        </p:spPr>
        <p:txBody>
          <a:bodyPr wrap="none" rtlCol="0">
            <a:spAutoFit/>
          </a:bodyPr>
          <a:lstStyle/>
          <a:p>
            <a:r>
              <a:rPr lang="en-US" dirty="0"/>
              <a:t>Your answer here for a C program that has exactly one 32-bit register</a:t>
            </a:r>
          </a:p>
          <a:p>
            <a:endParaRPr lang="en-US" dirty="0"/>
          </a:p>
          <a:p>
            <a:endParaRPr lang="en-US" dirty="0"/>
          </a:p>
          <a:p>
            <a:r>
              <a:rPr lang="en-US" dirty="0"/>
              <a:t>How about a 64-bit register?</a:t>
            </a:r>
          </a:p>
          <a:p>
            <a:endParaRPr lang="en-US" dirty="0"/>
          </a:p>
          <a:p>
            <a:endParaRPr lang="en-US" dirty="0"/>
          </a:p>
          <a:p>
            <a:r>
              <a:rPr lang="en-US" dirty="0"/>
              <a:t>Your answer here for a C program with 1k bytes of state and 64 bits of input</a:t>
            </a:r>
          </a:p>
          <a:p>
            <a:endParaRPr lang="en-US" dirty="0"/>
          </a:p>
          <a:p>
            <a:endParaRPr lang="en-US" dirty="0"/>
          </a:p>
          <a:p>
            <a:r>
              <a:rPr lang="en-US" dirty="0"/>
              <a:t>How about a C program with 5 threads with 5 sequential steps? How many </a:t>
            </a:r>
            <a:r>
              <a:rPr lang="en-US" dirty="0" err="1"/>
              <a:t>interleavings</a:t>
            </a:r>
            <a:r>
              <a:rPr lang="en-US" dirty="0"/>
              <a:t>?</a:t>
            </a:r>
          </a:p>
          <a:p>
            <a:endParaRPr lang="en-US" dirty="0"/>
          </a:p>
          <a:p>
            <a:endParaRPr lang="en-US" dirty="0"/>
          </a:p>
          <a:p>
            <a:r>
              <a:rPr lang="en-US" dirty="0"/>
              <a:t>How about something larger?</a:t>
            </a:r>
          </a:p>
        </p:txBody>
      </p:sp>
    </p:spTree>
    <p:extLst>
      <p:ext uri="{BB962C8B-B14F-4D97-AF65-F5344CB8AC3E}">
        <p14:creationId xmlns:p14="http://schemas.microsoft.com/office/powerpoint/2010/main" val="4821404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p:cNvSpPr>
            <a:spLocks noGrp="1"/>
          </p:cNvSpPr>
          <p:nvPr>
            <p:ph type="title"/>
          </p:nvPr>
        </p:nvSpPr>
        <p:spPr/>
        <p:txBody>
          <a:bodyPr>
            <a:normAutofit/>
          </a:bodyPr>
          <a:lstStyle/>
          <a:p>
            <a:r>
              <a:rPr lang="en-US" sz="3600" dirty="0"/>
              <a:t>Why are Data Races Highly Problematic?</a:t>
            </a:r>
          </a:p>
        </p:txBody>
      </p:sp>
      <p:sp>
        <p:nvSpPr>
          <p:cNvPr id="7171" name="Content Placeholder 5"/>
          <p:cNvSpPr>
            <a:spLocks noGrp="1"/>
          </p:cNvSpPr>
          <p:nvPr>
            <p:ph idx="1"/>
          </p:nvPr>
        </p:nvSpPr>
        <p:spPr>
          <a:xfrm>
            <a:off x="1981200" y="1600200"/>
            <a:ext cx="8229600" cy="4343400"/>
          </a:xfrm>
        </p:spPr>
        <p:txBody>
          <a:bodyPr>
            <a:normAutofit/>
          </a:bodyPr>
          <a:lstStyle/>
          <a:p>
            <a:pPr lvl="1"/>
            <a:r>
              <a:rPr lang="en-US" dirty="0"/>
              <a:t>Testing is seldom conclusive </a:t>
            </a:r>
          </a:p>
          <a:p>
            <a:pPr lvl="2"/>
            <a:r>
              <a:rPr lang="en-US" dirty="0">
                <a:solidFill>
                  <a:srgbClr val="000090"/>
                </a:solidFill>
              </a:rPr>
              <a:t>Must infer a race indirectly (e.g. corrupted results)</a:t>
            </a:r>
          </a:p>
          <a:p>
            <a:pPr lvl="1"/>
            <a:r>
              <a:rPr lang="en-US" dirty="0"/>
              <a:t>Races manifest when code is ported or optimized</a:t>
            </a:r>
          </a:p>
          <a:p>
            <a:pPr lvl="2"/>
            <a:r>
              <a:rPr lang="en-US" dirty="0">
                <a:solidFill>
                  <a:srgbClr val="000090"/>
                </a:solidFill>
              </a:rPr>
              <a:t>Scheduling can change</a:t>
            </a:r>
          </a:p>
          <a:p>
            <a:pPr lvl="1"/>
            <a:r>
              <a:rPr lang="en-US" dirty="0"/>
              <a:t>Data races make compiled results suspect</a:t>
            </a:r>
          </a:p>
          <a:p>
            <a:pPr lvl="2"/>
            <a:r>
              <a:rPr lang="en-US" dirty="0">
                <a:solidFill>
                  <a:srgbClr val="000090"/>
                </a:solidFill>
              </a:rPr>
              <a:t>Compilers optimize assuming the absence of races in the most general setting</a:t>
            </a:r>
          </a:p>
        </p:txBody>
      </p:sp>
      <p:sp>
        <p:nvSpPr>
          <p:cNvPr id="7172" name="Slide Number Placeholder 1"/>
          <p:cNvSpPr>
            <a:spLocks noGrp="1"/>
          </p:cNvSpPr>
          <p:nvPr>
            <p:ph type="sldNum" sz="quarter" idx="10"/>
          </p:nvPr>
        </p:nvSpPr>
        <p:spPr>
          <a:noFill/>
          <a:ln>
            <a:miter lim="800000"/>
            <a:headEnd/>
            <a:tailEnd/>
          </a:ln>
        </p:spPr>
        <p:txBody>
          <a:bodyPr/>
          <a:lstStyle/>
          <a:p>
            <a:fld id="{A24839F9-1B1F-2C40-9ED1-EA130C326D70}" type="slidenum">
              <a:rPr lang="en-US"/>
              <a:pPr/>
              <a:t>50</a:t>
            </a:fld>
            <a:endParaRPr lang="en-US"/>
          </a:p>
        </p:txBody>
      </p:sp>
    </p:spTree>
    <p:extLst>
      <p:ext uri="{BB962C8B-B14F-4D97-AF65-F5344CB8AC3E}">
        <p14:creationId xmlns:p14="http://schemas.microsoft.com/office/powerpoint/2010/main" val="112677539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7EFA5B50-7774-8947-921D-767CE20A3699}" type="slidenum">
              <a:rPr lang="en-US" sz="1200">
                <a:solidFill>
                  <a:srgbClr val="898989"/>
                </a:solidFill>
              </a:rPr>
              <a:pPr algn="r"/>
              <a:t>51</a:t>
            </a:fld>
            <a:endParaRPr lang="en-US" sz="1200">
              <a:solidFill>
                <a:srgbClr val="898989"/>
              </a:solidFill>
            </a:endParaRPr>
          </a:p>
        </p:txBody>
      </p:sp>
      <p:sp>
        <p:nvSpPr>
          <p:cNvPr id="22531" name="Rectangle 2"/>
          <p:cNvSpPr>
            <a:spLocks noGrp="1" noChangeArrowheads="1"/>
          </p:cNvSpPr>
          <p:nvPr>
            <p:ph type="title" idx="4294967295"/>
          </p:nvPr>
        </p:nvSpPr>
        <p:spPr>
          <a:xfrm>
            <a:off x="1981200" y="274638"/>
            <a:ext cx="8229600" cy="639762"/>
          </a:xfrm>
        </p:spPr>
        <p:txBody>
          <a:bodyPr>
            <a:normAutofit/>
          </a:bodyPr>
          <a:lstStyle/>
          <a:p>
            <a:r>
              <a:rPr lang="en-US" sz="3600" dirty="0"/>
              <a:t>Synchronization Primitives in CUDA</a:t>
            </a:r>
          </a:p>
        </p:txBody>
      </p:sp>
      <p:sp>
        <p:nvSpPr>
          <p:cNvPr id="12" name="TextBox 11"/>
          <p:cNvSpPr txBox="1"/>
          <p:nvPr/>
        </p:nvSpPr>
        <p:spPr>
          <a:xfrm>
            <a:off x="7467601" y="2667001"/>
            <a:ext cx="3220753" cy="3139321"/>
          </a:xfrm>
          <a:prstGeom prst="rect">
            <a:avLst/>
          </a:prstGeom>
          <a:noFill/>
        </p:spPr>
        <p:txBody>
          <a:bodyPr wrap="none" rtlCol="0">
            <a:spAutoFit/>
          </a:bodyPr>
          <a:lstStyle/>
          <a:p>
            <a:endParaRPr lang="en-US" dirty="0"/>
          </a:p>
          <a:p>
            <a:r>
              <a:rPr lang="en-US" dirty="0"/>
              <a:t>__kernel__ void deadlock() {</a:t>
            </a:r>
          </a:p>
          <a:p>
            <a:r>
              <a:rPr lang="en-US" dirty="0"/>
              <a:t>  if (</a:t>
            </a:r>
            <a:r>
              <a:rPr lang="en-US" dirty="0" err="1"/>
              <a:t>threadIdx.x</a:t>
            </a:r>
            <a:r>
              <a:rPr lang="en-US" dirty="0"/>
              <a:t> &gt; 0) { </a:t>
            </a:r>
          </a:p>
          <a:p>
            <a:r>
              <a:rPr lang="en-US" dirty="0"/>
              <a:t>    </a:t>
            </a:r>
            <a:r>
              <a:rPr lang="en-US" dirty="0" err="1"/>
              <a:t>v[threadIdx.x</a:t>
            </a:r>
            <a:r>
              <a:rPr lang="en-US" dirty="0"/>
              <a:t>]++;</a:t>
            </a:r>
            <a:endParaRPr lang="en-US" dirty="0">
              <a:solidFill>
                <a:srgbClr val="0000FF"/>
              </a:solidFill>
            </a:endParaRPr>
          </a:p>
          <a:p>
            <a:r>
              <a:rPr lang="en-US" dirty="0"/>
              <a:t>  }</a:t>
            </a:r>
          </a:p>
          <a:p>
            <a:r>
              <a:rPr lang="en-US" dirty="0"/>
              <a:t>  else {</a:t>
            </a:r>
          </a:p>
          <a:p>
            <a:r>
              <a:rPr lang="en-US" dirty="0"/>
              <a:t>    </a:t>
            </a:r>
            <a:r>
              <a:rPr lang="en-US" dirty="0" err="1"/>
              <a:t>v[threadIdx.x</a:t>
            </a:r>
            <a:r>
              <a:rPr lang="en-US" dirty="0"/>
              <a:t>]--;</a:t>
            </a:r>
            <a:endParaRPr lang="en-US" dirty="0">
              <a:solidFill>
                <a:srgbClr val="0000FF"/>
              </a:solidFill>
            </a:endParaRPr>
          </a:p>
          <a:p>
            <a:r>
              <a:rPr lang="en-US" dirty="0"/>
              <a:t>  }</a:t>
            </a:r>
          </a:p>
          <a:p>
            <a:r>
              <a:rPr lang="en-US" dirty="0"/>
              <a:t>  </a:t>
            </a:r>
            <a:r>
              <a:rPr lang="en-US" b="1" dirty="0">
                <a:solidFill>
                  <a:srgbClr val="0000FF"/>
                </a:solidFill>
              </a:rPr>
              <a:t>__</a:t>
            </a:r>
            <a:r>
              <a:rPr lang="en-US" b="1" dirty="0" err="1">
                <a:solidFill>
                  <a:srgbClr val="0000FF"/>
                </a:solidFill>
              </a:rPr>
              <a:t>syncthreads</a:t>
            </a:r>
            <a:r>
              <a:rPr lang="en-US" b="1" dirty="0">
                <a:solidFill>
                  <a:srgbClr val="0000FF"/>
                </a:solidFill>
              </a:rPr>
              <a:t>(); // Barrier</a:t>
            </a:r>
          </a:p>
          <a:p>
            <a:r>
              <a:rPr lang="en-US" dirty="0"/>
              <a:t>}</a:t>
            </a:r>
          </a:p>
          <a:p>
            <a:endParaRPr lang="en-US" dirty="0"/>
          </a:p>
        </p:txBody>
      </p:sp>
      <p:graphicFrame>
        <p:nvGraphicFramePr>
          <p:cNvPr id="14" name="Diagram 13"/>
          <p:cNvGraphicFramePr/>
          <p:nvPr/>
        </p:nvGraphicFramePr>
        <p:xfrm>
          <a:off x="2057400" y="1600200"/>
          <a:ext cx="4592638" cy="2684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976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7EFA5B50-7774-8947-921D-767CE20A3699}" type="slidenum">
              <a:rPr lang="en-US" sz="1200">
                <a:solidFill>
                  <a:srgbClr val="898989"/>
                </a:solidFill>
              </a:rPr>
              <a:pPr algn="r"/>
              <a:t>52</a:t>
            </a:fld>
            <a:endParaRPr lang="en-US" sz="1200">
              <a:solidFill>
                <a:srgbClr val="898989"/>
              </a:solidFill>
            </a:endParaRPr>
          </a:p>
        </p:txBody>
      </p:sp>
      <p:sp>
        <p:nvSpPr>
          <p:cNvPr id="22531" name="Rectangle 2"/>
          <p:cNvSpPr>
            <a:spLocks noGrp="1" noChangeArrowheads="1"/>
          </p:cNvSpPr>
          <p:nvPr>
            <p:ph type="title" idx="4294967295"/>
          </p:nvPr>
        </p:nvSpPr>
        <p:spPr>
          <a:xfrm>
            <a:off x="1981200" y="274638"/>
            <a:ext cx="8229600" cy="639762"/>
          </a:xfrm>
        </p:spPr>
        <p:txBody>
          <a:bodyPr>
            <a:normAutofit/>
          </a:bodyPr>
          <a:lstStyle/>
          <a:p>
            <a:r>
              <a:rPr lang="en-US" sz="3600" dirty="0"/>
              <a:t>Synchronization Primitives in CUDA</a:t>
            </a:r>
          </a:p>
        </p:txBody>
      </p:sp>
      <p:sp>
        <p:nvSpPr>
          <p:cNvPr id="12" name="TextBox 11"/>
          <p:cNvSpPr txBox="1"/>
          <p:nvPr/>
        </p:nvSpPr>
        <p:spPr>
          <a:xfrm>
            <a:off x="7467601" y="2667001"/>
            <a:ext cx="3220753" cy="3139321"/>
          </a:xfrm>
          <a:prstGeom prst="rect">
            <a:avLst/>
          </a:prstGeom>
          <a:noFill/>
        </p:spPr>
        <p:txBody>
          <a:bodyPr wrap="none" rtlCol="0">
            <a:spAutoFit/>
          </a:bodyPr>
          <a:lstStyle/>
          <a:p>
            <a:endParaRPr lang="en-US" dirty="0"/>
          </a:p>
          <a:p>
            <a:r>
              <a:rPr lang="en-US" dirty="0"/>
              <a:t>__kernel__ void deadlock() {</a:t>
            </a:r>
          </a:p>
          <a:p>
            <a:r>
              <a:rPr lang="en-US" dirty="0"/>
              <a:t>  if (</a:t>
            </a:r>
            <a:r>
              <a:rPr lang="en-US" dirty="0" err="1"/>
              <a:t>threadIdx.x</a:t>
            </a:r>
            <a:r>
              <a:rPr lang="en-US" dirty="0"/>
              <a:t> &gt; 0) { </a:t>
            </a:r>
          </a:p>
          <a:p>
            <a:r>
              <a:rPr lang="en-US" dirty="0"/>
              <a:t>    </a:t>
            </a:r>
            <a:r>
              <a:rPr lang="en-US" dirty="0" err="1"/>
              <a:t>v[threadIdx.x</a:t>
            </a:r>
            <a:r>
              <a:rPr lang="en-US" dirty="0"/>
              <a:t>]++;</a:t>
            </a:r>
            <a:endParaRPr lang="en-US" dirty="0">
              <a:solidFill>
                <a:srgbClr val="0000FF"/>
              </a:solidFill>
            </a:endParaRPr>
          </a:p>
          <a:p>
            <a:r>
              <a:rPr lang="en-US" dirty="0"/>
              <a:t>  }</a:t>
            </a:r>
          </a:p>
          <a:p>
            <a:r>
              <a:rPr lang="en-US" dirty="0"/>
              <a:t>  else {</a:t>
            </a:r>
          </a:p>
          <a:p>
            <a:r>
              <a:rPr lang="en-US" dirty="0"/>
              <a:t>    </a:t>
            </a:r>
            <a:r>
              <a:rPr lang="en-US" dirty="0" err="1"/>
              <a:t>v[threadIdx.x</a:t>
            </a:r>
            <a:r>
              <a:rPr lang="en-US" dirty="0"/>
              <a:t>]--;</a:t>
            </a:r>
            <a:endParaRPr lang="en-US" dirty="0">
              <a:solidFill>
                <a:srgbClr val="0000FF"/>
              </a:solidFill>
            </a:endParaRPr>
          </a:p>
          <a:p>
            <a:r>
              <a:rPr lang="en-US" dirty="0"/>
              <a:t>  }</a:t>
            </a:r>
          </a:p>
          <a:p>
            <a:r>
              <a:rPr lang="en-US" dirty="0"/>
              <a:t>  </a:t>
            </a:r>
            <a:r>
              <a:rPr lang="en-US" b="1" dirty="0">
                <a:solidFill>
                  <a:srgbClr val="0000FF"/>
                </a:solidFill>
              </a:rPr>
              <a:t>__</a:t>
            </a:r>
            <a:r>
              <a:rPr lang="en-US" b="1" dirty="0" err="1">
                <a:solidFill>
                  <a:srgbClr val="0000FF"/>
                </a:solidFill>
              </a:rPr>
              <a:t>syncthreads</a:t>
            </a:r>
            <a:r>
              <a:rPr lang="en-US" b="1" dirty="0">
                <a:solidFill>
                  <a:srgbClr val="0000FF"/>
                </a:solidFill>
              </a:rPr>
              <a:t>(); // Barrier</a:t>
            </a:r>
          </a:p>
          <a:p>
            <a:r>
              <a:rPr lang="en-US" dirty="0"/>
              <a:t>}</a:t>
            </a:r>
          </a:p>
          <a:p>
            <a:endParaRPr lang="en-US" dirty="0"/>
          </a:p>
        </p:txBody>
      </p:sp>
      <p:graphicFrame>
        <p:nvGraphicFramePr>
          <p:cNvPr id="14" name="Diagram 13"/>
          <p:cNvGraphicFramePr/>
          <p:nvPr/>
        </p:nvGraphicFramePr>
        <p:xfrm>
          <a:off x="2057400" y="1600200"/>
          <a:ext cx="4592638" cy="2684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Freeform 15"/>
          <p:cNvSpPr/>
          <p:nvPr/>
        </p:nvSpPr>
        <p:spPr>
          <a:xfrm>
            <a:off x="5486400" y="4800600"/>
            <a:ext cx="2057400" cy="381000"/>
          </a:xfrm>
          <a:custGeom>
            <a:avLst/>
            <a:gdLst>
              <a:gd name="connsiteX0" fmla="*/ 2222500 w 2222500"/>
              <a:gd name="connsiteY0" fmla="*/ 533400 h 584200"/>
              <a:gd name="connsiteX1" fmla="*/ 355600 w 2222500"/>
              <a:gd name="connsiteY1" fmla="*/ 495300 h 584200"/>
              <a:gd name="connsiteX2" fmla="*/ 88900 w 2222500"/>
              <a:gd name="connsiteY2" fmla="*/ 0 h 584200"/>
            </a:gdLst>
            <a:ahLst/>
            <a:cxnLst>
              <a:cxn ang="0">
                <a:pos x="connsiteX0" y="connsiteY0"/>
              </a:cxn>
              <a:cxn ang="0">
                <a:pos x="connsiteX1" y="connsiteY1"/>
              </a:cxn>
              <a:cxn ang="0">
                <a:pos x="connsiteX2" y="connsiteY2"/>
              </a:cxn>
            </a:cxnLst>
            <a:rect l="l" t="t" r="r" b="b"/>
            <a:pathLst>
              <a:path w="2222500" h="584200">
                <a:moveTo>
                  <a:pt x="2222500" y="533400"/>
                </a:moveTo>
                <a:cubicBezTo>
                  <a:pt x="1466850" y="558800"/>
                  <a:pt x="711200" y="584200"/>
                  <a:pt x="355600" y="495300"/>
                </a:cubicBezTo>
                <a:cubicBezTo>
                  <a:pt x="0" y="406400"/>
                  <a:pt x="88900" y="0"/>
                  <a:pt x="8890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p:nvPr/>
        </p:nvCxnSpPr>
        <p:spPr>
          <a:xfrm>
            <a:off x="4419600" y="4724400"/>
            <a:ext cx="2133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648200" y="5257801"/>
            <a:ext cx="5426486" cy="1200329"/>
          </a:xfrm>
          <a:prstGeom prst="rect">
            <a:avLst/>
          </a:prstGeom>
          <a:noFill/>
        </p:spPr>
        <p:txBody>
          <a:bodyPr wrap="none" rtlCol="0">
            <a:spAutoFit/>
          </a:bodyPr>
          <a:lstStyle/>
          <a:p>
            <a:r>
              <a:rPr lang="en-US" dirty="0"/>
              <a:t>Threads within a block can</a:t>
            </a:r>
          </a:p>
          <a:p>
            <a:r>
              <a:rPr lang="en-US" dirty="0"/>
              <a:t>synchronize using __</a:t>
            </a:r>
            <a:r>
              <a:rPr lang="en-US" dirty="0" err="1"/>
              <a:t>syncthreads</a:t>
            </a:r>
            <a:r>
              <a:rPr lang="en-US" dirty="0"/>
              <a:t>().</a:t>
            </a:r>
          </a:p>
          <a:p>
            <a:r>
              <a:rPr lang="en-US" dirty="0"/>
              <a:t>(This call synchronizes threads, also gives </a:t>
            </a:r>
          </a:p>
          <a:p>
            <a:r>
              <a:rPr lang="en-US" dirty="0"/>
              <a:t> the effect of the stronger fence “</a:t>
            </a:r>
            <a:r>
              <a:rPr lang="en-US" dirty="0" err="1"/>
              <a:t>thread_fence</a:t>
            </a:r>
            <a:r>
              <a:rPr lang="en-US" dirty="0"/>
              <a:t>”.)</a:t>
            </a:r>
          </a:p>
        </p:txBody>
      </p:sp>
    </p:spTree>
    <p:extLst>
      <p:ext uri="{BB962C8B-B14F-4D97-AF65-F5344CB8AC3E}">
        <p14:creationId xmlns:p14="http://schemas.microsoft.com/office/powerpoint/2010/main" val="40599478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7EFA5B50-7774-8947-921D-767CE20A3699}" type="slidenum">
              <a:rPr lang="en-US" sz="1200">
                <a:solidFill>
                  <a:srgbClr val="898989"/>
                </a:solidFill>
              </a:rPr>
              <a:pPr algn="r"/>
              <a:t>53</a:t>
            </a:fld>
            <a:endParaRPr lang="en-US" sz="1200">
              <a:solidFill>
                <a:srgbClr val="898989"/>
              </a:solidFill>
            </a:endParaRPr>
          </a:p>
        </p:txBody>
      </p:sp>
      <p:sp>
        <p:nvSpPr>
          <p:cNvPr id="22531" name="Rectangle 2"/>
          <p:cNvSpPr>
            <a:spLocks noGrp="1" noChangeArrowheads="1"/>
          </p:cNvSpPr>
          <p:nvPr>
            <p:ph type="title" idx="4294967295"/>
          </p:nvPr>
        </p:nvSpPr>
        <p:spPr>
          <a:xfrm>
            <a:off x="1981200" y="274638"/>
            <a:ext cx="8229600" cy="639762"/>
          </a:xfrm>
        </p:spPr>
        <p:txBody>
          <a:bodyPr>
            <a:normAutofit/>
          </a:bodyPr>
          <a:lstStyle/>
          <a:p>
            <a:r>
              <a:rPr lang="en-US" sz="3600" dirty="0"/>
              <a:t>Synchronization Primitives in CUDA</a:t>
            </a:r>
          </a:p>
        </p:txBody>
      </p:sp>
      <p:sp>
        <p:nvSpPr>
          <p:cNvPr id="12" name="TextBox 11"/>
          <p:cNvSpPr txBox="1"/>
          <p:nvPr/>
        </p:nvSpPr>
        <p:spPr>
          <a:xfrm>
            <a:off x="7467601" y="2667001"/>
            <a:ext cx="3220753" cy="3139321"/>
          </a:xfrm>
          <a:prstGeom prst="rect">
            <a:avLst/>
          </a:prstGeom>
          <a:noFill/>
        </p:spPr>
        <p:txBody>
          <a:bodyPr wrap="none" rtlCol="0">
            <a:spAutoFit/>
          </a:bodyPr>
          <a:lstStyle/>
          <a:p>
            <a:endParaRPr lang="en-US" dirty="0"/>
          </a:p>
          <a:p>
            <a:r>
              <a:rPr lang="en-US" dirty="0"/>
              <a:t>__kernel__ void deadlock() {</a:t>
            </a:r>
          </a:p>
          <a:p>
            <a:r>
              <a:rPr lang="en-US" dirty="0"/>
              <a:t>  if (</a:t>
            </a:r>
            <a:r>
              <a:rPr lang="en-US" dirty="0" err="1"/>
              <a:t>threadIdx.x</a:t>
            </a:r>
            <a:r>
              <a:rPr lang="en-US" dirty="0"/>
              <a:t> &gt; 0) { </a:t>
            </a:r>
          </a:p>
          <a:p>
            <a:r>
              <a:rPr lang="en-US" dirty="0"/>
              <a:t>    </a:t>
            </a:r>
            <a:r>
              <a:rPr lang="en-US" dirty="0" err="1"/>
              <a:t>v[threadIdx.x</a:t>
            </a:r>
            <a:r>
              <a:rPr lang="en-US" dirty="0"/>
              <a:t>]++;</a:t>
            </a:r>
            <a:endParaRPr lang="en-US" dirty="0">
              <a:solidFill>
                <a:srgbClr val="0000FF"/>
              </a:solidFill>
            </a:endParaRPr>
          </a:p>
          <a:p>
            <a:r>
              <a:rPr lang="en-US" dirty="0"/>
              <a:t>  }</a:t>
            </a:r>
          </a:p>
          <a:p>
            <a:r>
              <a:rPr lang="en-US" dirty="0"/>
              <a:t>  else {</a:t>
            </a:r>
          </a:p>
          <a:p>
            <a:r>
              <a:rPr lang="en-US" dirty="0"/>
              <a:t>    </a:t>
            </a:r>
            <a:r>
              <a:rPr lang="en-US" dirty="0" err="1"/>
              <a:t>v[threadIdx.x</a:t>
            </a:r>
            <a:r>
              <a:rPr lang="en-US" dirty="0"/>
              <a:t>]--;</a:t>
            </a:r>
            <a:endParaRPr lang="en-US" dirty="0">
              <a:solidFill>
                <a:srgbClr val="0000FF"/>
              </a:solidFill>
            </a:endParaRPr>
          </a:p>
          <a:p>
            <a:r>
              <a:rPr lang="en-US" dirty="0"/>
              <a:t>  }</a:t>
            </a:r>
          </a:p>
          <a:p>
            <a:r>
              <a:rPr lang="en-US" dirty="0"/>
              <a:t>  </a:t>
            </a:r>
            <a:r>
              <a:rPr lang="en-US" b="1" dirty="0">
                <a:solidFill>
                  <a:srgbClr val="0000FF"/>
                </a:solidFill>
              </a:rPr>
              <a:t>__</a:t>
            </a:r>
            <a:r>
              <a:rPr lang="en-US" b="1" dirty="0" err="1">
                <a:solidFill>
                  <a:srgbClr val="0000FF"/>
                </a:solidFill>
              </a:rPr>
              <a:t>syncthreads</a:t>
            </a:r>
            <a:r>
              <a:rPr lang="en-US" b="1" dirty="0">
                <a:solidFill>
                  <a:srgbClr val="0000FF"/>
                </a:solidFill>
              </a:rPr>
              <a:t>(); // Barrier</a:t>
            </a:r>
          </a:p>
          <a:p>
            <a:r>
              <a:rPr lang="en-US" dirty="0"/>
              <a:t>}</a:t>
            </a:r>
          </a:p>
          <a:p>
            <a:endParaRPr lang="en-US" dirty="0"/>
          </a:p>
        </p:txBody>
      </p:sp>
      <p:graphicFrame>
        <p:nvGraphicFramePr>
          <p:cNvPr id="14" name="Diagram 13"/>
          <p:cNvGraphicFramePr/>
          <p:nvPr/>
        </p:nvGraphicFramePr>
        <p:xfrm>
          <a:off x="2057400" y="1600200"/>
          <a:ext cx="4592638" cy="2684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Freeform 15"/>
          <p:cNvSpPr/>
          <p:nvPr/>
        </p:nvSpPr>
        <p:spPr>
          <a:xfrm>
            <a:off x="5486400" y="4800600"/>
            <a:ext cx="2057400" cy="381000"/>
          </a:xfrm>
          <a:custGeom>
            <a:avLst/>
            <a:gdLst>
              <a:gd name="connsiteX0" fmla="*/ 2222500 w 2222500"/>
              <a:gd name="connsiteY0" fmla="*/ 533400 h 584200"/>
              <a:gd name="connsiteX1" fmla="*/ 355600 w 2222500"/>
              <a:gd name="connsiteY1" fmla="*/ 495300 h 584200"/>
              <a:gd name="connsiteX2" fmla="*/ 88900 w 2222500"/>
              <a:gd name="connsiteY2" fmla="*/ 0 h 584200"/>
            </a:gdLst>
            <a:ahLst/>
            <a:cxnLst>
              <a:cxn ang="0">
                <a:pos x="connsiteX0" y="connsiteY0"/>
              </a:cxn>
              <a:cxn ang="0">
                <a:pos x="connsiteX1" y="connsiteY1"/>
              </a:cxn>
              <a:cxn ang="0">
                <a:pos x="connsiteX2" y="connsiteY2"/>
              </a:cxn>
            </a:cxnLst>
            <a:rect l="l" t="t" r="r" b="b"/>
            <a:pathLst>
              <a:path w="2222500" h="584200">
                <a:moveTo>
                  <a:pt x="2222500" y="533400"/>
                </a:moveTo>
                <a:cubicBezTo>
                  <a:pt x="1466850" y="558800"/>
                  <a:pt x="711200" y="584200"/>
                  <a:pt x="355600" y="495300"/>
                </a:cubicBezTo>
                <a:cubicBezTo>
                  <a:pt x="0" y="406400"/>
                  <a:pt x="88900" y="0"/>
                  <a:pt x="8890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p:nvPr/>
        </p:nvCxnSpPr>
        <p:spPr>
          <a:xfrm>
            <a:off x="4419600" y="4724400"/>
            <a:ext cx="2133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648200" y="5257801"/>
            <a:ext cx="5426486" cy="1200329"/>
          </a:xfrm>
          <a:prstGeom prst="rect">
            <a:avLst/>
          </a:prstGeom>
          <a:noFill/>
        </p:spPr>
        <p:txBody>
          <a:bodyPr wrap="none" rtlCol="0">
            <a:spAutoFit/>
          </a:bodyPr>
          <a:lstStyle/>
          <a:p>
            <a:r>
              <a:rPr lang="en-US" dirty="0"/>
              <a:t>Threads within a block can</a:t>
            </a:r>
          </a:p>
          <a:p>
            <a:r>
              <a:rPr lang="en-US" dirty="0"/>
              <a:t>synchronize using __</a:t>
            </a:r>
            <a:r>
              <a:rPr lang="en-US" dirty="0" err="1"/>
              <a:t>syncthreads</a:t>
            </a:r>
            <a:r>
              <a:rPr lang="en-US" dirty="0"/>
              <a:t>().</a:t>
            </a:r>
          </a:p>
          <a:p>
            <a:r>
              <a:rPr lang="en-US" dirty="0"/>
              <a:t>(This call synchronizes threads, also gives </a:t>
            </a:r>
          </a:p>
          <a:p>
            <a:r>
              <a:rPr lang="en-US" dirty="0"/>
              <a:t> the effect of the stronger fence “</a:t>
            </a:r>
            <a:r>
              <a:rPr lang="en-US" dirty="0" err="1"/>
              <a:t>thread_fence</a:t>
            </a:r>
            <a:r>
              <a:rPr lang="en-US" dirty="0"/>
              <a:t>”.)</a:t>
            </a:r>
          </a:p>
        </p:txBody>
      </p:sp>
      <p:cxnSp>
        <p:nvCxnSpPr>
          <p:cNvPr id="27" name="Straight Connector 26"/>
          <p:cNvCxnSpPr/>
          <p:nvPr/>
        </p:nvCxnSpPr>
        <p:spPr>
          <a:xfrm>
            <a:off x="2057400" y="4495800"/>
            <a:ext cx="45720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133601" y="5181600"/>
            <a:ext cx="3020379" cy="1477328"/>
          </a:xfrm>
          <a:prstGeom prst="rect">
            <a:avLst/>
          </a:prstGeom>
          <a:noFill/>
        </p:spPr>
        <p:txBody>
          <a:bodyPr wrap="none" rtlCol="0">
            <a:spAutoFit/>
          </a:bodyPr>
          <a:lstStyle/>
          <a:p>
            <a:r>
              <a:rPr lang="en-US" dirty="0"/>
              <a:t>For synchronization</a:t>
            </a:r>
          </a:p>
          <a:p>
            <a:r>
              <a:rPr lang="en-US" dirty="0"/>
              <a:t>across blocks, we must</a:t>
            </a:r>
          </a:p>
          <a:p>
            <a:r>
              <a:rPr lang="en-US" dirty="0"/>
              <a:t>use one of the CUDA</a:t>
            </a:r>
          </a:p>
          <a:p>
            <a:r>
              <a:rPr lang="en-US" dirty="0">
                <a:solidFill>
                  <a:srgbClr val="000090"/>
                </a:solidFill>
              </a:rPr>
              <a:t>Atomics </a:t>
            </a:r>
            <a:r>
              <a:rPr lang="en-US" b="1" dirty="0">
                <a:solidFill>
                  <a:srgbClr val="000090"/>
                </a:solidFill>
              </a:rPr>
              <a:t>(</a:t>
            </a:r>
            <a:r>
              <a:rPr lang="en-US" b="1" dirty="0" err="1">
                <a:solidFill>
                  <a:srgbClr val="000090"/>
                </a:solidFill>
              </a:rPr>
              <a:t>Zvonimir</a:t>
            </a:r>
            <a:r>
              <a:rPr lang="en-US" b="1" dirty="0">
                <a:solidFill>
                  <a:srgbClr val="000090"/>
                </a:solidFill>
              </a:rPr>
              <a:t> will</a:t>
            </a:r>
          </a:p>
          <a:p>
            <a:r>
              <a:rPr lang="en-US" b="1" dirty="0">
                <a:solidFill>
                  <a:srgbClr val="000090"/>
                </a:solidFill>
              </a:rPr>
              <a:t>present our NFM’13 work)</a:t>
            </a:r>
          </a:p>
        </p:txBody>
      </p:sp>
      <p:cxnSp>
        <p:nvCxnSpPr>
          <p:cNvPr id="32" name="Straight Arrow Connector 31"/>
          <p:cNvCxnSpPr>
            <a:stCxn id="30" idx="0"/>
          </p:cNvCxnSpPr>
          <p:nvPr/>
        </p:nvCxnSpPr>
        <p:spPr>
          <a:xfrm flipH="1" flipV="1">
            <a:off x="3352810" y="4572004"/>
            <a:ext cx="290981" cy="6095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5858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3"/>
          <p:cNvSpPr>
            <a:spLocks noGrp="1"/>
          </p:cNvSpPr>
          <p:nvPr>
            <p:ph type="title"/>
          </p:nvPr>
        </p:nvSpPr>
        <p:spPr/>
        <p:txBody>
          <a:bodyPr>
            <a:normAutofit/>
          </a:bodyPr>
          <a:lstStyle/>
          <a:p>
            <a:r>
              <a:rPr lang="en-US" sz="3600" dirty="0">
                <a:solidFill>
                  <a:srgbClr val="FF0000"/>
                </a:solidFill>
              </a:rPr>
              <a:t>Deadlocks caused by misused __</a:t>
            </a:r>
            <a:r>
              <a:rPr lang="en-US" sz="3600" dirty="0" err="1">
                <a:solidFill>
                  <a:srgbClr val="FF0000"/>
                </a:solidFill>
              </a:rPr>
              <a:t>syncthreads</a:t>
            </a:r>
            <a:r>
              <a:rPr lang="en-US" sz="3600" dirty="0">
                <a:solidFill>
                  <a:srgbClr val="FF0000"/>
                </a:solidFill>
              </a:rPr>
              <a:t>()</a:t>
            </a:r>
          </a:p>
        </p:txBody>
      </p:sp>
      <p:sp>
        <p:nvSpPr>
          <p:cNvPr id="9219" name="Content Placeholder 5"/>
          <p:cNvSpPr>
            <a:spLocks noGrp="1"/>
          </p:cNvSpPr>
          <p:nvPr>
            <p:ph idx="1"/>
          </p:nvPr>
        </p:nvSpPr>
        <p:spPr>
          <a:xfrm>
            <a:off x="1981200" y="1600200"/>
            <a:ext cx="8229600" cy="2286000"/>
          </a:xfrm>
        </p:spPr>
        <p:txBody>
          <a:bodyPr/>
          <a:lstStyle/>
          <a:p>
            <a:r>
              <a:rPr lang="en-US" dirty="0"/>
              <a:t>Cause a “hang” or unspecified behavior</a:t>
            </a:r>
            <a:endParaRPr lang="en-US" dirty="0">
              <a:solidFill>
                <a:srgbClr val="0000FF"/>
              </a:solidFill>
            </a:endParaRPr>
          </a:p>
        </p:txBody>
      </p:sp>
      <p:sp>
        <p:nvSpPr>
          <p:cNvPr id="9220" name="Slide Number Placeholder 1"/>
          <p:cNvSpPr>
            <a:spLocks noGrp="1"/>
          </p:cNvSpPr>
          <p:nvPr>
            <p:ph type="sldNum" sz="quarter" idx="10"/>
          </p:nvPr>
        </p:nvSpPr>
        <p:spPr>
          <a:noFill/>
          <a:ln>
            <a:miter lim="800000"/>
            <a:headEnd/>
            <a:tailEnd/>
          </a:ln>
        </p:spPr>
        <p:txBody>
          <a:bodyPr/>
          <a:lstStyle/>
          <a:p>
            <a:fld id="{D2B91CDE-AC5B-BD4F-B081-530AD2DFCE57}" type="slidenum">
              <a:rPr lang="en-US"/>
              <a:pPr/>
              <a:t>54</a:t>
            </a:fld>
            <a:endParaRPr lang="en-US"/>
          </a:p>
        </p:txBody>
      </p:sp>
      <p:grpSp>
        <p:nvGrpSpPr>
          <p:cNvPr id="2" name="Group 60"/>
          <p:cNvGrpSpPr>
            <a:grpSpLocks/>
          </p:cNvGrpSpPr>
          <p:nvPr/>
        </p:nvGrpSpPr>
        <p:grpSpPr bwMode="auto">
          <a:xfrm>
            <a:off x="7010400" y="3884613"/>
            <a:ext cx="685800" cy="1143000"/>
            <a:chOff x="3809999" y="3505200"/>
            <a:chExt cx="685801" cy="1143000"/>
          </a:xfrm>
        </p:grpSpPr>
        <p:grpSp>
          <p:nvGrpSpPr>
            <p:cNvPr id="3" name="Group 21"/>
            <p:cNvGrpSpPr>
              <a:grpSpLocks/>
            </p:cNvGrpSpPr>
            <p:nvPr/>
          </p:nvGrpSpPr>
          <p:grpSpPr bwMode="auto">
            <a:xfrm>
              <a:off x="3809999" y="3505200"/>
              <a:ext cx="381000" cy="1143000"/>
              <a:chOff x="3809999" y="3505200"/>
              <a:chExt cx="381000" cy="1143000"/>
            </a:xfrm>
          </p:grpSpPr>
          <p:grpSp>
            <p:nvGrpSpPr>
              <p:cNvPr id="4" name="Group 17"/>
              <p:cNvGrpSpPr>
                <a:grpSpLocks/>
              </p:cNvGrpSpPr>
              <p:nvPr/>
            </p:nvGrpSpPr>
            <p:grpSpPr bwMode="auto">
              <a:xfrm>
                <a:off x="3809999" y="3505200"/>
                <a:ext cx="228600" cy="1143000"/>
                <a:chOff x="3809999" y="3505200"/>
                <a:chExt cx="228600" cy="1143000"/>
              </a:xfrm>
            </p:grpSpPr>
            <p:cxnSp>
              <p:nvCxnSpPr>
                <p:cNvPr id="9255" name="Curved Connector 1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56" name="Curved Connector 1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5" name="Group 18"/>
              <p:cNvGrpSpPr>
                <a:grpSpLocks/>
              </p:cNvGrpSpPr>
              <p:nvPr/>
            </p:nvGrpSpPr>
            <p:grpSpPr bwMode="auto">
              <a:xfrm>
                <a:off x="3962399" y="3505200"/>
                <a:ext cx="228600" cy="1143000"/>
                <a:chOff x="3809999" y="3505200"/>
                <a:chExt cx="228600" cy="1143000"/>
              </a:xfrm>
            </p:grpSpPr>
            <p:cxnSp>
              <p:nvCxnSpPr>
                <p:cNvPr id="9253" name="Curved Connector 1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54" name="Curved Connector 1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6" name="Group 22"/>
            <p:cNvGrpSpPr>
              <a:grpSpLocks/>
            </p:cNvGrpSpPr>
            <p:nvPr/>
          </p:nvGrpSpPr>
          <p:grpSpPr bwMode="auto">
            <a:xfrm>
              <a:off x="4114800" y="3505200"/>
              <a:ext cx="381000" cy="1143000"/>
              <a:chOff x="3809999" y="3505200"/>
              <a:chExt cx="381000" cy="1143000"/>
            </a:xfrm>
          </p:grpSpPr>
          <p:grpSp>
            <p:nvGrpSpPr>
              <p:cNvPr id="7" name="Group 17"/>
              <p:cNvGrpSpPr>
                <a:grpSpLocks/>
              </p:cNvGrpSpPr>
              <p:nvPr/>
            </p:nvGrpSpPr>
            <p:grpSpPr bwMode="auto">
              <a:xfrm>
                <a:off x="3809999" y="3505200"/>
                <a:ext cx="228600" cy="1143000"/>
                <a:chOff x="3809999" y="3505200"/>
                <a:chExt cx="228600" cy="1143000"/>
              </a:xfrm>
            </p:grpSpPr>
            <p:cxnSp>
              <p:nvCxnSpPr>
                <p:cNvPr id="9249" name="Curved Connector 1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50" name="Curved Connector 1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8" name="Group 18"/>
              <p:cNvGrpSpPr>
                <a:grpSpLocks/>
              </p:cNvGrpSpPr>
              <p:nvPr/>
            </p:nvGrpSpPr>
            <p:grpSpPr bwMode="auto">
              <a:xfrm>
                <a:off x="3962399" y="3505200"/>
                <a:ext cx="228600" cy="1143000"/>
                <a:chOff x="3809999" y="3505200"/>
                <a:chExt cx="228600" cy="1143000"/>
              </a:xfrm>
            </p:grpSpPr>
            <p:cxnSp>
              <p:nvCxnSpPr>
                <p:cNvPr id="9247" name="Curved Connector 10"/>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48" name="Curved Connector 11"/>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9" name="Group 81"/>
          <p:cNvGrpSpPr>
            <a:grpSpLocks/>
          </p:cNvGrpSpPr>
          <p:nvPr/>
        </p:nvGrpSpPr>
        <p:grpSpPr bwMode="auto">
          <a:xfrm>
            <a:off x="4724400" y="3884613"/>
            <a:ext cx="685800" cy="1143000"/>
            <a:chOff x="3809999" y="3505200"/>
            <a:chExt cx="685801" cy="1143000"/>
          </a:xfrm>
        </p:grpSpPr>
        <p:grpSp>
          <p:nvGrpSpPr>
            <p:cNvPr id="10" name="Group 21"/>
            <p:cNvGrpSpPr>
              <a:grpSpLocks/>
            </p:cNvGrpSpPr>
            <p:nvPr/>
          </p:nvGrpSpPr>
          <p:grpSpPr bwMode="auto">
            <a:xfrm>
              <a:off x="3809999" y="3505200"/>
              <a:ext cx="381000" cy="1143000"/>
              <a:chOff x="3809999" y="3505200"/>
              <a:chExt cx="381000" cy="1143000"/>
            </a:xfrm>
          </p:grpSpPr>
          <p:grpSp>
            <p:nvGrpSpPr>
              <p:cNvPr id="11" name="Group 17"/>
              <p:cNvGrpSpPr>
                <a:grpSpLocks/>
              </p:cNvGrpSpPr>
              <p:nvPr/>
            </p:nvGrpSpPr>
            <p:grpSpPr bwMode="auto">
              <a:xfrm>
                <a:off x="3809999" y="3505200"/>
                <a:ext cx="228600" cy="1143000"/>
                <a:chOff x="3809999" y="3505200"/>
                <a:chExt cx="228600" cy="1143000"/>
              </a:xfrm>
            </p:grpSpPr>
            <p:cxnSp>
              <p:nvCxnSpPr>
                <p:cNvPr id="9241" name="Curved Connector 3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42" name="Curved Connector 3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2" name="Group 18"/>
              <p:cNvGrpSpPr>
                <a:grpSpLocks/>
              </p:cNvGrpSpPr>
              <p:nvPr/>
            </p:nvGrpSpPr>
            <p:grpSpPr bwMode="auto">
              <a:xfrm>
                <a:off x="3962399" y="3505200"/>
                <a:ext cx="228600" cy="1143000"/>
                <a:chOff x="3809999" y="3505200"/>
                <a:chExt cx="228600" cy="1143000"/>
              </a:xfrm>
            </p:grpSpPr>
            <p:cxnSp>
              <p:nvCxnSpPr>
                <p:cNvPr id="9239" name="Curved Connector 3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40" name="Curved Connector 3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13" name="Group 22"/>
            <p:cNvGrpSpPr>
              <a:grpSpLocks/>
            </p:cNvGrpSpPr>
            <p:nvPr/>
          </p:nvGrpSpPr>
          <p:grpSpPr bwMode="auto">
            <a:xfrm>
              <a:off x="4114800" y="3505200"/>
              <a:ext cx="381000" cy="1143000"/>
              <a:chOff x="3809999" y="3505200"/>
              <a:chExt cx="381000" cy="1143000"/>
            </a:xfrm>
          </p:grpSpPr>
          <p:grpSp>
            <p:nvGrpSpPr>
              <p:cNvPr id="14" name="Group 17"/>
              <p:cNvGrpSpPr>
                <a:grpSpLocks/>
              </p:cNvGrpSpPr>
              <p:nvPr/>
            </p:nvGrpSpPr>
            <p:grpSpPr bwMode="auto">
              <a:xfrm>
                <a:off x="3809999" y="3505200"/>
                <a:ext cx="228600" cy="1143000"/>
                <a:chOff x="3809999" y="3505200"/>
                <a:chExt cx="228600" cy="1143000"/>
              </a:xfrm>
            </p:grpSpPr>
            <p:cxnSp>
              <p:nvCxnSpPr>
                <p:cNvPr id="9235" name="Curved Connector 2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36" name="Curved Connector 2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5" name="Group 18"/>
              <p:cNvGrpSpPr>
                <a:grpSpLocks/>
              </p:cNvGrpSpPr>
              <p:nvPr/>
            </p:nvGrpSpPr>
            <p:grpSpPr bwMode="auto">
              <a:xfrm>
                <a:off x="3962399" y="3505200"/>
                <a:ext cx="228600" cy="1143000"/>
                <a:chOff x="3809999" y="3505200"/>
                <a:chExt cx="228600" cy="1143000"/>
              </a:xfrm>
            </p:grpSpPr>
            <p:cxnSp>
              <p:nvCxnSpPr>
                <p:cNvPr id="9233" name="Curved Connector 2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34" name="Curved Connector 2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sp>
        <p:nvSpPr>
          <p:cNvPr id="9223" name="Diamond 39"/>
          <p:cNvSpPr>
            <a:spLocks noChangeArrowheads="1"/>
          </p:cNvSpPr>
          <p:nvPr/>
        </p:nvSpPr>
        <p:spPr bwMode="auto">
          <a:xfrm>
            <a:off x="5638800" y="2894013"/>
            <a:ext cx="914400" cy="533400"/>
          </a:xfrm>
          <a:prstGeom prst="diamond">
            <a:avLst/>
          </a:prstGeom>
          <a:solidFill>
            <a:schemeClr val="accent1"/>
          </a:solidFill>
          <a:ln w="9525">
            <a:solidFill>
              <a:schemeClr val="tx1"/>
            </a:solidFill>
            <a:round/>
            <a:headEnd/>
            <a:tailEnd/>
          </a:ln>
        </p:spPr>
        <p:txBody>
          <a:bodyPr>
            <a:prstTxWarp prst="textNoShape">
              <a:avLst/>
            </a:prstTxWarp>
          </a:bodyPr>
          <a:lstStyle/>
          <a:p>
            <a:endParaRPr lang="en-US"/>
          </a:p>
        </p:txBody>
      </p:sp>
      <p:cxnSp>
        <p:nvCxnSpPr>
          <p:cNvPr id="9224" name="Straight Arrow Connector 41"/>
          <p:cNvCxnSpPr>
            <a:cxnSpLocks noChangeShapeType="1"/>
            <a:endCxn id="9223" idx="0"/>
          </p:cNvCxnSpPr>
          <p:nvPr/>
        </p:nvCxnSpPr>
        <p:spPr bwMode="auto">
          <a:xfrm rot="5400000">
            <a:off x="5905501" y="2703514"/>
            <a:ext cx="381000" cy="3175"/>
          </a:xfrm>
          <a:prstGeom prst="straightConnector1">
            <a:avLst/>
          </a:prstGeom>
          <a:noFill/>
          <a:ln w="9525">
            <a:solidFill>
              <a:schemeClr val="tx1"/>
            </a:solidFill>
            <a:round/>
            <a:headEnd/>
            <a:tailEnd type="arrow" w="med" len="med"/>
          </a:ln>
        </p:spPr>
      </p:cxnSp>
      <p:cxnSp>
        <p:nvCxnSpPr>
          <p:cNvPr id="9225" name="Shape 43"/>
          <p:cNvCxnSpPr>
            <a:cxnSpLocks noChangeShapeType="1"/>
            <a:stCxn id="9223" idx="1"/>
          </p:cNvCxnSpPr>
          <p:nvPr/>
        </p:nvCxnSpPr>
        <p:spPr bwMode="auto">
          <a:xfrm rot="10800000" flipV="1">
            <a:off x="5257800" y="3160713"/>
            <a:ext cx="381000" cy="495300"/>
          </a:xfrm>
          <a:prstGeom prst="bentConnector2">
            <a:avLst/>
          </a:prstGeom>
          <a:noFill/>
          <a:ln w="9525">
            <a:solidFill>
              <a:schemeClr val="tx1"/>
            </a:solidFill>
            <a:round/>
            <a:headEnd/>
            <a:tailEnd type="arrow" w="med" len="med"/>
          </a:ln>
        </p:spPr>
      </p:cxnSp>
      <p:cxnSp>
        <p:nvCxnSpPr>
          <p:cNvPr id="9226" name="Shape 46"/>
          <p:cNvCxnSpPr>
            <a:cxnSpLocks noChangeShapeType="1"/>
            <a:stCxn id="9223" idx="3"/>
          </p:cNvCxnSpPr>
          <p:nvPr/>
        </p:nvCxnSpPr>
        <p:spPr bwMode="auto">
          <a:xfrm>
            <a:off x="6553200" y="3160713"/>
            <a:ext cx="457200" cy="495300"/>
          </a:xfrm>
          <a:prstGeom prst="bentConnector2">
            <a:avLst/>
          </a:prstGeom>
          <a:noFill/>
          <a:ln w="9525">
            <a:solidFill>
              <a:schemeClr val="tx1"/>
            </a:solidFill>
            <a:round/>
            <a:headEnd/>
            <a:tailEnd type="arrow" w="med" len="med"/>
          </a:ln>
        </p:spPr>
      </p:cxnSp>
      <p:sp>
        <p:nvSpPr>
          <p:cNvPr id="9227" name="Rectangle 47"/>
          <p:cNvSpPr>
            <a:spLocks noChangeArrowheads="1"/>
          </p:cNvSpPr>
          <p:nvPr/>
        </p:nvSpPr>
        <p:spPr bwMode="auto">
          <a:xfrm>
            <a:off x="4495800" y="4418013"/>
            <a:ext cx="1295400" cy="76200"/>
          </a:xfrm>
          <a:prstGeom prst="rect">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9228" name="TextBox 48"/>
          <p:cNvSpPr txBox="1">
            <a:spLocks noChangeArrowheads="1"/>
          </p:cNvSpPr>
          <p:nvPr/>
        </p:nvSpPr>
        <p:spPr bwMode="auto">
          <a:xfrm>
            <a:off x="2667001" y="4189413"/>
            <a:ext cx="1883849" cy="369332"/>
          </a:xfrm>
          <a:prstGeom prst="rect">
            <a:avLst/>
          </a:prstGeom>
          <a:noFill/>
          <a:ln w="9525">
            <a:noFill/>
            <a:miter lim="800000"/>
            <a:headEnd/>
            <a:tailEnd/>
          </a:ln>
        </p:spPr>
        <p:txBody>
          <a:bodyPr wrap="none">
            <a:prstTxWarp prst="textNoShape">
              <a:avLst/>
            </a:prstTxWarp>
            <a:spAutoFit/>
          </a:bodyPr>
          <a:lstStyle/>
          <a:p>
            <a:r>
              <a:rPr lang="en-US"/>
              <a:t>__SyncThreads()</a:t>
            </a:r>
          </a:p>
        </p:txBody>
      </p:sp>
    </p:spTree>
    <p:extLst>
      <p:ext uri="{BB962C8B-B14F-4D97-AF65-F5344CB8AC3E}">
        <p14:creationId xmlns:p14="http://schemas.microsoft.com/office/powerpoint/2010/main" val="256009603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7EFA5B50-7774-8947-921D-767CE20A3699}" type="slidenum">
              <a:rPr lang="en-US" sz="1200">
                <a:solidFill>
                  <a:srgbClr val="898989"/>
                </a:solidFill>
              </a:rPr>
              <a:pPr algn="r"/>
              <a:t>55</a:t>
            </a:fld>
            <a:endParaRPr lang="en-US" sz="1200">
              <a:solidFill>
                <a:srgbClr val="898989"/>
              </a:solidFill>
            </a:endParaRPr>
          </a:p>
        </p:txBody>
      </p:sp>
      <p:sp>
        <p:nvSpPr>
          <p:cNvPr id="22531" name="Rectangle 2"/>
          <p:cNvSpPr>
            <a:spLocks noGrp="1" noChangeArrowheads="1"/>
          </p:cNvSpPr>
          <p:nvPr>
            <p:ph type="title" idx="4294967295"/>
          </p:nvPr>
        </p:nvSpPr>
        <p:spPr>
          <a:xfrm>
            <a:off x="1981200" y="274638"/>
            <a:ext cx="8229600" cy="639762"/>
          </a:xfrm>
        </p:spPr>
        <p:txBody>
          <a:bodyPr>
            <a:normAutofit fontScale="90000"/>
          </a:bodyPr>
          <a:lstStyle/>
          <a:p>
            <a:r>
              <a:rPr lang="en-US" sz="3600" dirty="0">
                <a:solidFill>
                  <a:srgbClr val="CC0000"/>
                </a:solidFill>
              </a:rPr>
              <a:t>Illustration of “Deadlock” (conceptual deadlock; behavior is really undefined)</a:t>
            </a:r>
          </a:p>
        </p:txBody>
      </p:sp>
      <p:sp>
        <p:nvSpPr>
          <p:cNvPr id="22537" name="Text Box 9"/>
          <p:cNvSpPr txBox="1">
            <a:spLocks noChangeArrowheads="1"/>
          </p:cNvSpPr>
          <p:nvPr/>
        </p:nvSpPr>
        <p:spPr bwMode="auto">
          <a:xfrm>
            <a:off x="1905000" y="1219201"/>
            <a:ext cx="4876800" cy="2769989"/>
          </a:xfrm>
          <a:prstGeom prst="rect">
            <a:avLst/>
          </a:prstGeom>
          <a:noFill/>
          <a:ln w="9525">
            <a:noFill/>
            <a:miter lim="800000"/>
            <a:headEnd/>
            <a:tailEnd/>
          </a:ln>
        </p:spPr>
        <p:txBody>
          <a:bodyPr>
            <a:prstTxWarp prst="textNoShape">
              <a:avLst/>
            </a:prstTxWarp>
            <a:spAutoFit/>
          </a:bodyPr>
          <a:lstStyle/>
          <a:p>
            <a:r>
              <a:rPr lang="en-US" dirty="0"/>
              <a:t>__global__ void </a:t>
            </a:r>
            <a:r>
              <a:rPr lang="en-US" dirty="0" err="1"/>
              <a:t>kernelName</a:t>
            </a:r>
            <a:r>
              <a:rPr lang="en-US" dirty="0"/>
              <a:t> (</a:t>
            </a:r>
            <a:r>
              <a:rPr lang="en-US" dirty="0" err="1"/>
              <a:t>args</a:t>
            </a:r>
            <a:r>
              <a:rPr lang="en-US" dirty="0"/>
              <a:t>) { </a:t>
            </a:r>
          </a:p>
          <a:p>
            <a:endParaRPr lang="en-US" dirty="0"/>
          </a:p>
          <a:p>
            <a:r>
              <a:rPr lang="en-US" dirty="0"/>
              <a:t>     </a:t>
            </a:r>
            <a:r>
              <a:rPr lang="en-US" dirty="0" err="1"/>
              <a:t>int</a:t>
            </a:r>
            <a:r>
              <a:rPr lang="en-US" dirty="0"/>
              <a:t> </a:t>
            </a:r>
            <a:r>
              <a:rPr lang="en-US" dirty="0" err="1">
                <a:solidFill>
                  <a:schemeClr val="accent2"/>
                </a:solidFill>
              </a:rPr>
              <a:t>idx</a:t>
            </a:r>
            <a:r>
              <a:rPr lang="en-US" dirty="0"/>
              <a:t> = </a:t>
            </a:r>
            <a:r>
              <a:rPr lang="en-US" dirty="0" err="1"/>
              <a:t>blockIdx.x</a:t>
            </a:r>
            <a:r>
              <a:rPr lang="en-US" dirty="0"/>
              <a:t> * </a:t>
            </a:r>
            <a:r>
              <a:rPr lang="en-US" dirty="0" err="1"/>
              <a:t>blockDim.x</a:t>
            </a:r>
            <a:r>
              <a:rPr lang="en-US" dirty="0"/>
              <a:t> + </a:t>
            </a:r>
            <a:r>
              <a:rPr lang="en-US" dirty="0" err="1"/>
              <a:t>threadIdx.x</a:t>
            </a:r>
            <a:r>
              <a:rPr lang="en-US" sz="1400" dirty="0"/>
              <a:t>;</a:t>
            </a:r>
          </a:p>
          <a:p>
            <a:endParaRPr lang="en-US" sz="1000" dirty="0"/>
          </a:p>
          <a:p>
            <a:r>
              <a:rPr lang="en-US" sz="2000" dirty="0"/>
              <a:t>    if (</a:t>
            </a:r>
            <a:r>
              <a:rPr lang="en-US" sz="2000" dirty="0" err="1"/>
              <a:t>idx</a:t>
            </a:r>
            <a:r>
              <a:rPr lang="en-US" sz="2000" dirty="0"/>
              <a:t> == 3) {  </a:t>
            </a:r>
          </a:p>
          <a:p>
            <a:r>
              <a:rPr lang="en-US" sz="1400" dirty="0"/>
              <a:t>   ….</a:t>
            </a:r>
          </a:p>
          <a:p>
            <a:r>
              <a:rPr lang="en-US" sz="2000" dirty="0"/>
              <a:t>        </a:t>
            </a:r>
            <a:r>
              <a:rPr lang="en-US" sz="2000" dirty="0">
                <a:solidFill>
                  <a:srgbClr val="CC0000"/>
                </a:solidFill>
              </a:rPr>
              <a:t>__</a:t>
            </a:r>
            <a:r>
              <a:rPr lang="en-US" sz="2000" dirty="0" err="1">
                <a:solidFill>
                  <a:srgbClr val="CC0000"/>
                </a:solidFill>
              </a:rPr>
              <a:t>syncthreads</a:t>
            </a:r>
            <a:r>
              <a:rPr lang="en-US" sz="2000" dirty="0">
                <a:solidFill>
                  <a:srgbClr val="CC0000"/>
                </a:solidFill>
              </a:rPr>
              <a:t>();</a:t>
            </a:r>
          </a:p>
          <a:p>
            <a:r>
              <a:rPr lang="en-US" sz="2000" dirty="0"/>
              <a:t>  }</a:t>
            </a:r>
            <a:endParaRPr lang="en-US" sz="1000" dirty="0"/>
          </a:p>
          <a:p>
            <a:endParaRPr lang="en-US" dirty="0"/>
          </a:p>
        </p:txBody>
      </p:sp>
      <p:sp>
        <p:nvSpPr>
          <p:cNvPr id="22539" name="Oval 1"/>
          <p:cNvSpPr>
            <a:spLocks noChangeArrowheads="1"/>
          </p:cNvSpPr>
          <p:nvPr/>
        </p:nvSpPr>
        <p:spPr bwMode="auto">
          <a:xfrm>
            <a:off x="7543800" y="1447801"/>
            <a:ext cx="152400" cy="142875"/>
          </a:xfrm>
          <a:prstGeom prst="ellipse">
            <a:avLst/>
          </a:prstGeom>
          <a:solidFill>
            <a:schemeClr val="accent1"/>
          </a:solidFill>
          <a:ln w="9525">
            <a:solidFill>
              <a:schemeClr val="tx1"/>
            </a:solidFill>
            <a:round/>
            <a:headEnd/>
            <a:tailEnd/>
          </a:ln>
          <a:effectLst/>
        </p:spPr>
        <p:txBody>
          <a:bodyPr>
            <a:prstTxWarp prst="textNoShape">
              <a:avLst/>
            </a:prstTxWarp>
          </a:bodyPr>
          <a:lstStyle/>
          <a:p>
            <a:endParaRPr lang="en-US"/>
          </a:p>
        </p:txBody>
      </p:sp>
      <p:cxnSp>
        <p:nvCxnSpPr>
          <p:cNvPr id="22540" name="Straight Arrow Connector 3"/>
          <p:cNvCxnSpPr>
            <a:cxnSpLocks noChangeShapeType="1"/>
          </p:cNvCxnSpPr>
          <p:nvPr/>
        </p:nvCxnSpPr>
        <p:spPr bwMode="auto">
          <a:xfrm flipH="1">
            <a:off x="7239000" y="1590675"/>
            <a:ext cx="304800" cy="457200"/>
          </a:xfrm>
          <a:prstGeom prst="straightConnector1">
            <a:avLst/>
          </a:prstGeom>
          <a:noFill/>
          <a:ln w="9525">
            <a:solidFill>
              <a:schemeClr val="tx1"/>
            </a:solidFill>
            <a:round/>
            <a:headEnd/>
            <a:tailEnd type="arrow" w="med" len="med"/>
          </a:ln>
          <a:effectLst/>
        </p:spPr>
      </p:cxnSp>
      <p:cxnSp>
        <p:nvCxnSpPr>
          <p:cNvPr id="22541" name="Straight Arrow Connector 5"/>
          <p:cNvCxnSpPr>
            <a:cxnSpLocks noChangeShapeType="1"/>
          </p:cNvCxnSpPr>
          <p:nvPr/>
        </p:nvCxnSpPr>
        <p:spPr bwMode="auto">
          <a:xfrm>
            <a:off x="7696200" y="1590675"/>
            <a:ext cx="381000" cy="457200"/>
          </a:xfrm>
          <a:prstGeom prst="straightConnector1">
            <a:avLst/>
          </a:prstGeom>
          <a:noFill/>
          <a:ln w="9525">
            <a:solidFill>
              <a:schemeClr val="tx1"/>
            </a:solidFill>
            <a:round/>
            <a:headEnd/>
            <a:tailEnd type="arrow" w="med" len="med"/>
          </a:ln>
          <a:effectLst/>
        </p:spPr>
      </p:cxnSp>
      <p:sp>
        <p:nvSpPr>
          <p:cNvPr id="22542" name="TextBox 6"/>
          <p:cNvSpPr txBox="1">
            <a:spLocks noChangeArrowheads="1"/>
          </p:cNvSpPr>
          <p:nvPr/>
        </p:nvSpPr>
        <p:spPr bwMode="auto">
          <a:xfrm>
            <a:off x="6781800" y="1514476"/>
            <a:ext cx="762000" cy="307975"/>
          </a:xfrm>
          <a:prstGeom prst="rect">
            <a:avLst/>
          </a:prstGeom>
          <a:noFill/>
          <a:ln w="9525">
            <a:noFill/>
            <a:miter lim="800000"/>
            <a:headEnd/>
            <a:tailEnd/>
          </a:ln>
        </p:spPr>
        <p:txBody>
          <a:bodyPr>
            <a:prstTxWarp prst="textNoShape">
              <a:avLst/>
            </a:prstTxWarp>
            <a:spAutoFit/>
          </a:bodyPr>
          <a:lstStyle/>
          <a:p>
            <a:r>
              <a:rPr lang="en-US" sz="1400"/>
              <a:t>idx &lt; N</a:t>
            </a:r>
          </a:p>
        </p:txBody>
      </p:sp>
      <p:sp>
        <p:nvSpPr>
          <p:cNvPr id="22543" name="TextBox 27"/>
          <p:cNvSpPr txBox="1">
            <a:spLocks noChangeArrowheads="1"/>
          </p:cNvSpPr>
          <p:nvPr/>
        </p:nvSpPr>
        <p:spPr bwMode="auto">
          <a:xfrm>
            <a:off x="7848600" y="1511301"/>
            <a:ext cx="838200" cy="307975"/>
          </a:xfrm>
          <a:prstGeom prst="rect">
            <a:avLst/>
          </a:prstGeom>
          <a:noFill/>
          <a:ln w="9525">
            <a:noFill/>
            <a:miter lim="800000"/>
            <a:headEnd/>
            <a:tailEnd/>
          </a:ln>
        </p:spPr>
        <p:txBody>
          <a:bodyPr>
            <a:prstTxWarp prst="textNoShape">
              <a:avLst/>
            </a:prstTxWarp>
            <a:spAutoFit/>
          </a:bodyPr>
          <a:lstStyle/>
          <a:p>
            <a:r>
              <a:rPr lang="en-US" sz="1400"/>
              <a:t>idx ≥ N</a:t>
            </a:r>
          </a:p>
        </p:txBody>
      </p:sp>
      <p:sp>
        <p:nvSpPr>
          <p:cNvPr id="22544" name="Line 69"/>
          <p:cNvSpPr>
            <a:spLocks noChangeShapeType="1"/>
          </p:cNvSpPr>
          <p:nvPr/>
        </p:nvSpPr>
        <p:spPr bwMode="auto">
          <a:xfrm>
            <a:off x="6978650" y="1819275"/>
            <a:ext cx="565150" cy="0"/>
          </a:xfrm>
          <a:prstGeom prst="line">
            <a:avLst/>
          </a:prstGeom>
          <a:noFill/>
          <a:ln w="38100" cmpd="dbl">
            <a:solidFill>
              <a:srgbClr val="FF0000"/>
            </a:solidFill>
            <a:round/>
            <a:headEnd/>
            <a:tailEnd/>
          </a:ln>
        </p:spPr>
        <p:txBody>
          <a:bodyPr>
            <a:prstTxWarp prst="textNoShape">
              <a:avLst/>
            </a:prstTxWarp>
          </a:bodyPr>
          <a:lstStyle/>
          <a:p>
            <a:endParaRPr lang="en-US"/>
          </a:p>
        </p:txBody>
      </p:sp>
      <p:sp>
        <p:nvSpPr>
          <p:cNvPr id="12" name="TextBox 11"/>
          <p:cNvSpPr txBox="1"/>
          <p:nvPr/>
        </p:nvSpPr>
        <p:spPr>
          <a:xfrm>
            <a:off x="6629401" y="2819400"/>
            <a:ext cx="3145413" cy="3416320"/>
          </a:xfrm>
          <a:prstGeom prst="rect">
            <a:avLst/>
          </a:prstGeom>
          <a:noFill/>
        </p:spPr>
        <p:txBody>
          <a:bodyPr wrap="none" rtlCol="0">
            <a:spAutoFit/>
          </a:bodyPr>
          <a:lstStyle/>
          <a:p>
            <a:endParaRPr lang="en-US" dirty="0"/>
          </a:p>
          <a:p>
            <a:r>
              <a:rPr lang="en-US" dirty="0"/>
              <a:t>__kernel__ void deadlock() {</a:t>
            </a:r>
          </a:p>
          <a:p>
            <a:r>
              <a:rPr lang="en-US" dirty="0"/>
              <a:t>  if (</a:t>
            </a:r>
            <a:r>
              <a:rPr lang="en-US" dirty="0" err="1"/>
              <a:t>threadIdx.x</a:t>
            </a:r>
            <a:r>
              <a:rPr lang="en-US" dirty="0"/>
              <a:t> &gt; 0) { </a:t>
            </a:r>
          </a:p>
          <a:p>
            <a:r>
              <a:rPr lang="en-US" dirty="0"/>
              <a:t>    </a:t>
            </a:r>
            <a:r>
              <a:rPr lang="en-US" dirty="0" err="1"/>
              <a:t>v[threadIdx.x</a:t>
            </a:r>
            <a:r>
              <a:rPr lang="en-US" dirty="0"/>
              <a:t>]++;</a:t>
            </a:r>
          </a:p>
          <a:p>
            <a:r>
              <a:rPr lang="en-US" dirty="0"/>
              <a:t>    </a:t>
            </a:r>
            <a:r>
              <a:rPr lang="en-US" dirty="0">
                <a:solidFill>
                  <a:srgbClr val="0000FF"/>
                </a:solidFill>
              </a:rPr>
              <a:t>__</a:t>
            </a:r>
            <a:r>
              <a:rPr lang="en-US" dirty="0" err="1">
                <a:solidFill>
                  <a:srgbClr val="0000FF"/>
                </a:solidFill>
              </a:rPr>
              <a:t>syncthreads</a:t>
            </a:r>
            <a:r>
              <a:rPr lang="en-US" dirty="0">
                <a:solidFill>
                  <a:srgbClr val="0000FF"/>
                </a:solidFill>
              </a:rPr>
              <a:t>();</a:t>
            </a:r>
          </a:p>
          <a:p>
            <a:r>
              <a:rPr lang="en-US" dirty="0"/>
              <a:t>  }</a:t>
            </a:r>
          </a:p>
          <a:p>
            <a:r>
              <a:rPr lang="en-US" dirty="0"/>
              <a:t>  else {</a:t>
            </a:r>
          </a:p>
          <a:p>
            <a:r>
              <a:rPr lang="en-US" dirty="0"/>
              <a:t>    </a:t>
            </a:r>
            <a:r>
              <a:rPr lang="en-US" dirty="0" err="1"/>
              <a:t>v[threadIdx.x</a:t>
            </a:r>
            <a:r>
              <a:rPr lang="en-US" dirty="0"/>
              <a:t>]--;</a:t>
            </a:r>
          </a:p>
          <a:p>
            <a:r>
              <a:rPr lang="en-US" dirty="0"/>
              <a:t>    </a:t>
            </a:r>
            <a:r>
              <a:rPr lang="en-US" dirty="0">
                <a:solidFill>
                  <a:srgbClr val="0000FF"/>
                </a:solidFill>
              </a:rPr>
              <a:t>__</a:t>
            </a:r>
            <a:r>
              <a:rPr lang="en-US" dirty="0" err="1">
                <a:solidFill>
                  <a:srgbClr val="0000FF"/>
                </a:solidFill>
              </a:rPr>
              <a:t>syncthreads</a:t>
            </a:r>
            <a:r>
              <a:rPr lang="en-US" dirty="0">
                <a:solidFill>
                  <a:srgbClr val="0000FF"/>
                </a:solidFill>
              </a:rPr>
              <a:t>();  </a:t>
            </a:r>
          </a:p>
          <a:p>
            <a:r>
              <a:rPr lang="en-US" dirty="0"/>
              <a:t>  }</a:t>
            </a:r>
          </a:p>
          <a:p>
            <a:r>
              <a:rPr lang="en-US" dirty="0"/>
              <a:t>}</a:t>
            </a:r>
          </a:p>
          <a:p>
            <a:endParaRPr lang="en-US" dirty="0"/>
          </a:p>
        </p:txBody>
      </p:sp>
      <p:sp>
        <p:nvSpPr>
          <p:cNvPr id="13" name="TextBox 12"/>
          <p:cNvSpPr txBox="1"/>
          <p:nvPr/>
        </p:nvSpPr>
        <p:spPr>
          <a:xfrm>
            <a:off x="3200400" y="4876801"/>
            <a:ext cx="3390672" cy="1200329"/>
          </a:xfrm>
          <a:prstGeom prst="rect">
            <a:avLst/>
          </a:prstGeom>
          <a:noFill/>
        </p:spPr>
        <p:txBody>
          <a:bodyPr wrap="none" rtlCol="0">
            <a:spAutoFit/>
          </a:bodyPr>
          <a:lstStyle/>
          <a:p>
            <a:r>
              <a:rPr lang="en-US" sz="2400" dirty="0"/>
              <a:t>Suffers from Textually</a:t>
            </a:r>
          </a:p>
          <a:p>
            <a:r>
              <a:rPr lang="en-US" sz="2400" dirty="0"/>
              <a:t>Non-aligned Barriers</a:t>
            </a:r>
          </a:p>
          <a:p>
            <a:r>
              <a:rPr lang="en-US" sz="2400" dirty="0"/>
              <a:t>(example Deadlock1.C)</a:t>
            </a:r>
          </a:p>
        </p:txBody>
      </p:sp>
      <p:cxnSp>
        <p:nvCxnSpPr>
          <p:cNvPr id="15" name="Straight Arrow Connector 14"/>
          <p:cNvCxnSpPr/>
          <p:nvPr/>
        </p:nvCxnSpPr>
        <p:spPr>
          <a:xfrm rot="5400000" flipH="1" flipV="1">
            <a:off x="5981700" y="4457700"/>
            <a:ext cx="5334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35436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3"/>
          <p:cNvSpPr>
            <a:spLocks noGrp="1"/>
          </p:cNvSpPr>
          <p:nvPr>
            <p:ph type="title"/>
          </p:nvPr>
        </p:nvSpPr>
        <p:spPr>
          <a:xfrm>
            <a:off x="1981200" y="76200"/>
            <a:ext cx="8229600" cy="1143000"/>
          </a:xfrm>
        </p:spPr>
        <p:txBody>
          <a:bodyPr>
            <a:normAutofit/>
          </a:bodyPr>
          <a:lstStyle/>
          <a:p>
            <a:r>
              <a:rPr lang="en-US" sz="3600" dirty="0">
                <a:solidFill>
                  <a:srgbClr val="FF0000"/>
                </a:solidFill>
              </a:rPr>
              <a:t>Warp Divergence</a:t>
            </a:r>
          </a:p>
        </p:txBody>
      </p:sp>
      <p:sp>
        <p:nvSpPr>
          <p:cNvPr id="11268" name="Slide Number Placeholder 1"/>
          <p:cNvSpPr>
            <a:spLocks noGrp="1"/>
          </p:cNvSpPr>
          <p:nvPr>
            <p:ph type="sldNum" sz="quarter" idx="10"/>
          </p:nvPr>
        </p:nvSpPr>
        <p:spPr>
          <a:noFill/>
          <a:ln>
            <a:miter lim="800000"/>
            <a:headEnd/>
            <a:tailEnd/>
          </a:ln>
        </p:spPr>
        <p:txBody>
          <a:bodyPr/>
          <a:lstStyle/>
          <a:p>
            <a:fld id="{C04E4F88-DE8C-2440-9570-4188C82A51AC}" type="slidenum">
              <a:rPr lang="en-US"/>
              <a:pPr/>
              <a:t>56</a:t>
            </a:fld>
            <a:endParaRPr lang="en-US"/>
          </a:p>
        </p:txBody>
      </p:sp>
      <p:grpSp>
        <p:nvGrpSpPr>
          <p:cNvPr id="2" name="Group 56"/>
          <p:cNvGrpSpPr>
            <a:grpSpLocks/>
          </p:cNvGrpSpPr>
          <p:nvPr/>
        </p:nvGrpSpPr>
        <p:grpSpPr bwMode="auto">
          <a:xfrm>
            <a:off x="3048000" y="1828801"/>
            <a:ext cx="914400" cy="608013"/>
            <a:chOff x="5334000" y="4344194"/>
            <a:chExt cx="1752600" cy="1142206"/>
          </a:xfrm>
        </p:grpSpPr>
        <p:sp>
          <p:nvSpPr>
            <p:cNvPr id="11301" name="Diamond 35"/>
            <p:cNvSpPr>
              <a:spLocks noChangeArrowheads="1"/>
            </p:cNvSpPr>
            <p:nvPr/>
          </p:nvSpPr>
          <p:spPr bwMode="auto">
            <a:xfrm>
              <a:off x="5715000" y="4724400"/>
              <a:ext cx="914400" cy="533400"/>
            </a:xfrm>
            <a:prstGeom prst="diamond">
              <a:avLst/>
            </a:prstGeom>
            <a:solidFill>
              <a:schemeClr val="accent1"/>
            </a:solidFill>
            <a:ln w="9525">
              <a:solidFill>
                <a:schemeClr val="tx1"/>
              </a:solidFill>
              <a:round/>
              <a:headEnd/>
              <a:tailEnd/>
            </a:ln>
          </p:spPr>
          <p:txBody>
            <a:bodyPr>
              <a:prstTxWarp prst="textNoShape">
                <a:avLst/>
              </a:prstTxWarp>
            </a:bodyPr>
            <a:lstStyle/>
            <a:p>
              <a:endParaRPr lang="en-US"/>
            </a:p>
          </p:txBody>
        </p:sp>
        <p:cxnSp>
          <p:nvCxnSpPr>
            <p:cNvPr id="11302" name="Straight Arrow Connector 36"/>
            <p:cNvCxnSpPr>
              <a:cxnSpLocks noChangeShapeType="1"/>
              <a:endCxn id="11301" idx="0"/>
            </p:cNvCxnSpPr>
            <p:nvPr/>
          </p:nvCxnSpPr>
          <p:spPr bwMode="auto">
            <a:xfrm rot="5400000">
              <a:off x="5981700" y="4533900"/>
              <a:ext cx="381000" cy="1588"/>
            </a:xfrm>
            <a:prstGeom prst="straightConnector1">
              <a:avLst/>
            </a:prstGeom>
            <a:noFill/>
            <a:ln w="9525">
              <a:solidFill>
                <a:schemeClr val="tx1"/>
              </a:solidFill>
              <a:round/>
              <a:headEnd/>
              <a:tailEnd type="arrow" w="med" len="med"/>
            </a:ln>
          </p:spPr>
        </p:cxnSp>
        <p:cxnSp>
          <p:nvCxnSpPr>
            <p:cNvPr id="11303" name="Shape 37"/>
            <p:cNvCxnSpPr>
              <a:cxnSpLocks noChangeShapeType="1"/>
              <a:stCxn id="11301" idx="1"/>
            </p:cNvCxnSpPr>
            <p:nvPr/>
          </p:nvCxnSpPr>
          <p:spPr bwMode="auto">
            <a:xfrm rot="10800000" flipV="1">
              <a:off x="5334000" y="4991100"/>
              <a:ext cx="381000" cy="495300"/>
            </a:xfrm>
            <a:prstGeom prst="bentConnector2">
              <a:avLst/>
            </a:prstGeom>
            <a:noFill/>
            <a:ln w="9525">
              <a:solidFill>
                <a:schemeClr val="tx1"/>
              </a:solidFill>
              <a:round/>
              <a:headEnd/>
              <a:tailEnd type="arrow" w="med" len="med"/>
            </a:ln>
          </p:spPr>
        </p:cxnSp>
        <p:cxnSp>
          <p:nvCxnSpPr>
            <p:cNvPr id="11304" name="Shape 38"/>
            <p:cNvCxnSpPr>
              <a:cxnSpLocks noChangeShapeType="1"/>
              <a:stCxn id="11301" idx="3"/>
            </p:cNvCxnSpPr>
            <p:nvPr/>
          </p:nvCxnSpPr>
          <p:spPr bwMode="auto">
            <a:xfrm>
              <a:off x="6629400" y="4991100"/>
              <a:ext cx="457200" cy="495300"/>
            </a:xfrm>
            <a:prstGeom prst="bentConnector2">
              <a:avLst/>
            </a:prstGeom>
            <a:noFill/>
            <a:ln w="9525">
              <a:solidFill>
                <a:schemeClr val="tx1"/>
              </a:solidFill>
              <a:round/>
              <a:headEnd/>
              <a:tailEnd type="arrow" w="med" len="med"/>
            </a:ln>
          </p:spPr>
        </p:cxnSp>
      </p:grpSp>
      <p:grpSp>
        <p:nvGrpSpPr>
          <p:cNvPr id="3" name="Group 81"/>
          <p:cNvGrpSpPr>
            <a:grpSpLocks/>
          </p:cNvGrpSpPr>
          <p:nvPr/>
        </p:nvGrpSpPr>
        <p:grpSpPr bwMode="auto">
          <a:xfrm>
            <a:off x="2895600" y="2436813"/>
            <a:ext cx="304800" cy="381000"/>
            <a:chOff x="3809999" y="3505200"/>
            <a:chExt cx="685801" cy="1143000"/>
          </a:xfrm>
        </p:grpSpPr>
        <p:grpSp>
          <p:nvGrpSpPr>
            <p:cNvPr id="4" name="Group 21"/>
            <p:cNvGrpSpPr>
              <a:grpSpLocks/>
            </p:cNvGrpSpPr>
            <p:nvPr/>
          </p:nvGrpSpPr>
          <p:grpSpPr bwMode="auto">
            <a:xfrm>
              <a:off x="3809999" y="3505200"/>
              <a:ext cx="381000" cy="1143000"/>
              <a:chOff x="3809999" y="3505200"/>
              <a:chExt cx="381000" cy="1143000"/>
            </a:xfrm>
          </p:grpSpPr>
          <p:grpSp>
            <p:nvGrpSpPr>
              <p:cNvPr id="5" name="Group 17"/>
              <p:cNvGrpSpPr>
                <a:grpSpLocks/>
              </p:cNvGrpSpPr>
              <p:nvPr/>
            </p:nvGrpSpPr>
            <p:grpSpPr bwMode="auto">
              <a:xfrm>
                <a:off x="3809999" y="3505200"/>
                <a:ext cx="228600" cy="1143000"/>
                <a:chOff x="3809999" y="3505200"/>
                <a:chExt cx="228600" cy="1143000"/>
              </a:xfrm>
            </p:grpSpPr>
            <p:cxnSp>
              <p:nvCxnSpPr>
                <p:cNvPr id="11299" name="Curved Connector 70"/>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300" name="Curved Connector 71"/>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6" name="Group 18"/>
              <p:cNvGrpSpPr>
                <a:grpSpLocks/>
              </p:cNvGrpSpPr>
              <p:nvPr/>
            </p:nvGrpSpPr>
            <p:grpSpPr bwMode="auto">
              <a:xfrm>
                <a:off x="3962399" y="3505200"/>
                <a:ext cx="228600" cy="1143000"/>
                <a:chOff x="3809999" y="3505200"/>
                <a:chExt cx="228600" cy="1143000"/>
              </a:xfrm>
            </p:grpSpPr>
            <p:cxnSp>
              <p:nvCxnSpPr>
                <p:cNvPr id="11297" name="Curved Connector 6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8" name="Curved Connector 6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7" name="Group 22"/>
            <p:cNvGrpSpPr>
              <a:grpSpLocks/>
            </p:cNvGrpSpPr>
            <p:nvPr/>
          </p:nvGrpSpPr>
          <p:grpSpPr bwMode="auto">
            <a:xfrm>
              <a:off x="4114800" y="3505200"/>
              <a:ext cx="381000" cy="1143000"/>
              <a:chOff x="3809999" y="3505200"/>
              <a:chExt cx="381000" cy="1143000"/>
            </a:xfrm>
          </p:grpSpPr>
          <p:grpSp>
            <p:nvGrpSpPr>
              <p:cNvPr id="8" name="Group 17"/>
              <p:cNvGrpSpPr>
                <a:grpSpLocks/>
              </p:cNvGrpSpPr>
              <p:nvPr/>
            </p:nvGrpSpPr>
            <p:grpSpPr bwMode="auto">
              <a:xfrm>
                <a:off x="3809999" y="3505200"/>
                <a:ext cx="228600" cy="1143000"/>
                <a:chOff x="3809999" y="3505200"/>
                <a:chExt cx="228600" cy="1143000"/>
              </a:xfrm>
            </p:grpSpPr>
            <p:cxnSp>
              <p:nvCxnSpPr>
                <p:cNvPr id="11293" name="Curved Connector 6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4" name="Curved Connector 6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9" name="Group 18"/>
              <p:cNvGrpSpPr>
                <a:grpSpLocks/>
              </p:cNvGrpSpPr>
              <p:nvPr/>
            </p:nvGrpSpPr>
            <p:grpSpPr bwMode="auto">
              <a:xfrm>
                <a:off x="3962399" y="3505200"/>
                <a:ext cx="228600" cy="1143000"/>
                <a:chOff x="3809999" y="3505200"/>
                <a:chExt cx="228600" cy="1143000"/>
              </a:xfrm>
            </p:grpSpPr>
            <p:cxnSp>
              <p:nvCxnSpPr>
                <p:cNvPr id="11291" name="Curved Connector 6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2" name="Curved Connector 6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cxnSp>
        <p:nvCxnSpPr>
          <p:cNvPr id="11271" name="Elbow Connector 73"/>
          <p:cNvCxnSpPr>
            <a:cxnSpLocks noChangeShapeType="1"/>
          </p:cNvCxnSpPr>
          <p:nvPr/>
        </p:nvCxnSpPr>
        <p:spPr bwMode="auto">
          <a:xfrm rot="5400000">
            <a:off x="2933700" y="2474913"/>
            <a:ext cx="1143000" cy="914400"/>
          </a:xfrm>
          <a:prstGeom prst="bentConnector3">
            <a:avLst>
              <a:gd name="adj1" fmla="val 50000"/>
            </a:avLst>
          </a:prstGeom>
          <a:noFill/>
          <a:ln w="9525">
            <a:solidFill>
              <a:schemeClr val="tx1"/>
            </a:solidFill>
            <a:round/>
            <a:headEnd/>
            <a:tailEnd type="arrow" w="med" len="med"/>
          </a:ln>
        </p:spPr>
      </p:cxnSp>
      <p:grpSp>
        <p:nvGrpSpPr>
          <p:cNvPr id="10" name="Group 81"/>
          <p:cNvGrpSpPr>
            <a:grpSpLocks/>
          </p:cNvGrpSpPr>
          <p:nvPr/>
        </p:nvGrpSpPr>
        <p:grpSpPr bwMode="auto">
          <a:xfrm>
            <a:off x="2895600" y="3503613"/>
            <a:ext cx="304800" cy="381000"/>
            <a:chOff x="3809999" y="3505200"/>
            <a:chExt cx="685801" cy="1143000"/>
          </a:xfrm>
        </p:grpSpPr>
        <p:grpSp>
          <p:nvGrpSpPr>
            <p:cNvPr id="11" name="Group 21"/>
            <p:cNvGrpSpPr>
              <a:grpSpLocks/>
            </p:cNvGrpSpPr>
            <p:nvPr/>
          </p:nvGrpSpPr>
          <p:grpSpPr bwMode="auto">
            <a:xfrm>
              <a:off x="3809999" y="3505200"/>
              <a:ext cx="381000" cy="1143000"/>
              <a:chOff x="3809999" y="3505200"/>
              <a:chExt cx="381000" cy="1143000"/>
            </a:xfrm>
          </p:grpSpPr>
          <p:grpSp>
            <p:nvGrpSpPr>
              <p:cNvPr id="12" name="Group 17"/>
              <p:cNvGrpSpPr>
                <a:grpSpLocks/>
              </p:cNvGrpSpPr>
              <p:nvPr/>
            </p:nvGrpSpPr>
            <p:grpSpPr bwMode="auto">
              <a:xfrm>
                <a:off x="3809999" y="3505200"/>
                <a:ext cx="228600" cy="1143000"/>
                <a:chOff x="3809999" y="3505200"/>
                <a:chExt cx="228600" cy="1143000"/>
              </a:xfrm>
            </p:grpSpPr>
            <p:cxnSp>
              <p:nvCxnSpPr>
                <p:cNvPr id="11285" name="Curved Connector 8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6" name="Curved Connector 8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3" name="Group 18"/>
              <p:cNvGrpSpPr>
                <a:grpSpLocks/>
              </p:cNvGrpSpPr>
              <p:nvPr/>
            </p:nvGrpSpPr>
            <p:grpSpPr bwMode="auto">
              <a:xfrm>
                <a:off x="3962399" y="3505200"/>
                <a:ext cx="228600" cy="1143000"/>
                <a:chOff x="3809999" y="3505200"/>
                <a:chExt cx="228600" cy="1143000"/>
              </a:xfrm>
            </p:grpSpPr>
            <p:cxnSp>
              <p:nvCxnSpPr>
                <p:cNvPr id="11283" name="Curved Connector 8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4" name="Curved Connector 8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14" name="Group 22"/>
            <p:cNvGrpSpPr>
              <a:grpSpLocks/>
            </p:cNvGrpSpPr>
            <p:nvPr/>
          </p:nvGrpSpPr>
          <p:grpSpPr bwMode="auto">
            <a:xfrm>
              <a:off x="4114800" y="3505200"/>
              <a:ext cx="381000" cy="1143000"/>
              <a:chOff x="3809999" y="3505200"/>
              <a:chExt cx="381000" cy="1143000"/>
            </a:xfrm>
          </p:grpSpPr>
          <p:grpSp>
            <p:nvGrpSpPr>
              <p:cNvPr id="15" name="Group 17"/>
              <p:cNvGrpSpPr>
                <a:grpSpLocks/>
              </p:cNvGrpSpPr>
              <p:nvPr/>
            </p:nvGrpSpPr>
            <p:grpSpPr bwMode="auto">
              <a:xfrm>
                <a:off x="3809999" y="3505200"/>
                <a:ext cx="228600" cy="1143000"/>
                <a:chOff x="3809999" y="3505200"/>
                <a:chExt cx="228600" cy="1143000"/>
              </a:xfrm>
            </p:grpSpPr>
            <p:cxnSp>
              <p:nvCxnSpPr>
                <p:cNvPr id="11279" name="Curved Connector 8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0" name="Curved Connector 8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6" name="Group 18"/>
              <p:cNvGrpSpPr>
                <a:grpSpLocks/>
              </p:cNvGrpSpPr>
              <p:nvPr/>
            </p:nvGrpSpPr>
            <p:grpSpPr bwMode="auto">
              <a:xfrm>
                <a:off x="3962399" y="3505200"/>
                <a:ext cx="228600" cy="1143000"/>
                <a:chOff x="3809999" y="3505200"/>
                <a:chExt cx="228600" cy="1143000"/>
              </a:xfrm>
            </p:grpSpPr>
            <p:cxnSp>
              <p:nvCxnSpPr>
                <p:cNvPr id="11277" name="Curved Connector 7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78" name="Curved Connector 8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sp>
        <p:nvSpPr>
          <p:cNvPr id="42" name="Text Box 9"/>
          <p:cNvSpPr txBox="1">
            <a:spLocks noChangeArrowheads="1"/>
          </p:cNvSpPr>
          <p:nvPr/>
        </p:nvSpPr>
        <p:spPr bwMode="auto">
          <a:xfrm>
            <a:off x="5486400" y="1219201"/>
            <a:ext cx="4876800" cy="4401205"/>
          </a:xfrm>
          <a:prstGeom prst="rect">
            <a:avLst/>
          </a:prstGeom>
          <a:noFill/>
          <a:ln w="9525">
            <a:noFill/>
            <a:miter lim="800000"/>
            <a:headEnd/>
            <a:tailEnd/>
          </a:ln>
        </p:spPr>
        <p:txBody>
          <a:bodyPr>
            <a:prstTxWarp prst="textNoShape">
              <a:avLst/>
            </a:prstTxWarp>
            <a:spAutoFit/>
          </a:bodyPr>
          <a:lstStyle/>
          <a:p>
            <a:r>
              <a:rPr lang="en-US" dirty="0"/>
              <a:t>__global__ void </a:t>
            </a:r>
            <a:r>
              <a:rPr lang="en-US" dirty="0" err="1"/>
              <a:t>kernelName</a:t>
            </a:r>
            <a:r>
              <a:rPr lang="en-US" dirty="0"/>
              <a:t> (</a:t>
            </a:r>
            <a:r>
              <a:rPr lang="en-US" dirty="0" err="1"/>
              <a:t>args</a:t>
            </a:r>
            <a:r>
              <a:rPr lang="en-US" dirty="0"/>
              <a:t>) { </a:t>
            </a:r>
          </a:p>
          <a:p>
            <a:endParaRPr lang="en-US" dirty="0"/>
          </a:p>
          <a:p>
            <a:r>
              <a:rPr lang="en-US" dirty="0"/>
              <a:t>     </a:t>
            </a:r>
            <a:r>
              <a:rPr lang="en-US" dirty="0" err="1"/>
              <a:t>int</a:t>
            </a:r>
            <a:r>
              <a:rPr lang="en-US" dirty="0"/>
              <a:t> </a:t>
            </a:r>
            <a:r>
              <a:rPr lang="en-US" dirty="0" err="1">
                <a:solidFill>
                  <a:schemeClr val="accent2"/>
                </a:solidFill>
              </a:rPr>
              <a:t>idx</a:t>
            </a:r>
            <a:r>
              <a:rPr lang="en-US" dirty="0"/>
              <a:t> = </a:t>
            </a:r>
            <a:r>
              <a:rPr lang="en-US" dirty="0" err="1"/>
              <a:t>blockIdx.x</a:t>
            </a:r>
            <a:r>
              <a:rPr lang="en-US" dirty="0"/>
              <a:t> * </a:t>
            </a:r>
            <a:r>
              <a:rPr lang="en-US" dirty="0" err="1"/>
              <a:t>blockDim.x</a:t>
            </a:r>
            <a:r>
              <a:rPr lang="en-US" dirty="0"/>
              <a:t> + </a:t>
            </a:r>
            <a:r>
              <a:rPr lang="en-US" dirty="0" err="1"/>
              <a:t>threadIdx.x</a:t>
            </a:r>
            <a:r>
              <a:rPr lang="en-US" sz="1400" dirty="0"/>
              <a:t>;</a:t>
            </a:r>
          </a:p>
          <a:p>
            <a:endParaRPr lang="en-US" sz="1000" dirty="0"/>
          </a:p>
          <a:p>
            <a:r>
              <a:rPr lang="en-US" sz="2000" dirty="0"/>
              <a:t>    if ( </a:t>
            </a:r>
            <a:r>
              <a:rPr lang="en-US" sz="2000" dirty="0" err="1"/>
              <a:t>odd(idx</a:t>
            </a:r>
            <a:r>
              <a:rPr lang="en-US" sz="2000" dirty="0"/>
              <a:t>) ) {</a:t>
            </a:r>
          </a:p>
          <a:p>
            <a:r>
              <a:rPr lang="en-US" sz="2000" dirty="0">
                <a:solidFill>
                  <a:srgbClr val="CC0000"/>
                </a:solidFill>
              </a:rPr>
              <a:t>      </a:t>
            </a:r>
          </a:p>
          <a:p>
            <a:r>
              <a:rPr lang="en-US" sz="2000" dirty="0">
                <a:solidFill>
                  <a:srgbClr val="CC0000"/>
                </a:solidFill>
              </a:rPr>
              <a:t>       &lt;Statements1&gt;</a:t>
            </a:r>
          </a:p>
          <a:p>
            <a:endParaRPr lang="en-US" sz="2000" dirty="0">
              <a:solidFill>
                <a:srgbClr val="CC0000"/>
              </a:solidFill>
            </a:endParaRPr>
          </a:p>
          <a:p>
            <a:r>
              <a:rPr lang="en-US" sz="2000" dirty="0"/>
              <a:t>    } else  {</a:t>
            </a:r>
          </a:p>
          <a:p>
            <a:endParaRPr lang="en-US" sz="2000" dirty="0"/>
          </a:p>
          <a:p>
            <a:r>
              <a:rPr lang="en-US" sz="2000" dirty="0">
                <a:solidFill>
                  <a:srgbClr val="CC0000"/>
                </a:solidFill>
              </a:rPr>
              <a:t>      &lt;Statements2&gt;</a:t>
            </a:r>
            <a:endParaRPr lang="en-US" sz="2000" dirty="0"/>
          </a:p>
          <a:p>
            <a:endParaRPr lang="en-US" sz="2000" dirty="0"/>
          </a:p>
          <a:p>
            <a:r>
              <a:rPr lang="en-US" sz="2000" dirty="0"/>
              <a:t>   }</a:t>
            </a:r>
            <a:endParaRPr lang="en-US" sz="1000" dirty="0"/>
          </a:p>
          <a:p>
            <a:endParaRPr lang="en-US" dirty="0"/>
          </a:p>
        </p:txBody>
      </p:sp>
      <p:sp>
        <p:nvSpPr>
          <p:cNvPr id="43" name="TextBox 42"/>
          <p:cNvSpPr txBox="1"/>
          <p:nvPr/>
        </p:nvSpPr>
        <p:spPr>
          <a:xfrm>
            <a:off x="3024897" y="5105401"/>
            <a:ext cx="7228261" cy="954107"/>
          </a:xfrm>
          <a:prstGeom prst="rect">
            <a:avLst/>
          </a:prstGeom>
          <a:noFill/>
        </p:spPr>
        <p:txBody>
          <a:bodyPr wrap="none" rtlCol="0">
            <a:spAutoFit/>
          </a:bodyPr>
          <a:lstStyle/>
          <a:p>
            <a:r>
              <a:rPr lang="en-US" sz="2800" dirty="0"/>
              <a:t>This is a performance bug – but can be</a:t>
            </a:r>
          </a:p>
          <a:p>
            <a:r>
              <a:rPr lang="en-US" sz="2800" dirty="0"/>
              <a:t> detected through formal symbolic analysis </a:t>
            </a:r>
          </a:p>
        </p:txBody>
      </p:sp>
    </p:spTree>
    <p:extLst>
      <p:ext uri="{BB962C8B-B14F-4D97-AF65-F5344CB8AC3E}">
        <p14:creationId xmlns:p14="http://schemas.microsoft.com/office/powerpoint/2010/main" val="262991638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3"/>
          <p:cNvSpPr>
            <a:spLocks noGrp="1"/>
          </p:cNvSpPr>
          <p:nvPr>
            <p:ph type="title"/>
          </p:nvPr>
        </p:nvSpPr>
        <p:spPr/>
        <p:txBody>
          <a:bodyPr>
            <a:normAutofit/>
          </a:bodyPr>
          <a:lstStyle/>
          <a:p>
            <a:r>
              <a:rPr lang="en-US" sz="3200" dirty="0">
                <a:solidFill>
                  <a:srgbClr val="FF0000"/>
                </a:solidFill>
              </a:rPr>
              <a:t>Memory-bank Conflicts</a:t>
            </a:r>
          </a:p>
        </p:txBody>
      </p:sp>
      <p:sp>
        <p:nvSpPr>
          <p:cNvPr id="14340" name="Slide Number Placeholder 1"/>
          <p:cNvSpPr>
            <a:spLocks noGrp="1"/>
          </p:cNvSpPr>
          <p:nvPr>
            <p:ph type="sldNum" sz="quarter" idx="10"/>
          </p:nvPr>
        </p:nvSpPr>
        <p:spPr>
          <a:noFill/>
          <a:ln>
            <a:miter lim="800000"/>
            <a:headEnd/>
            <a:tailEnd/>
          </a:ln>
        </p:spPr>
        <p:txBody>
          <a:bodyPr/>
          <a:lstStyle/>
          <a:p>
            <a:fld id="{16CD2BDF-D848-2A4C-8827-F7D1BEC780AF}" type="slidenum">
              <a:rPr lang="en-US"/>
              <a:pPr/>
              <a:t>57</a:t>
            </a:fld>
            <a:endParaRPr lang="en-US"/>
          </a:p>
        </p:txBody>
      </p:sp>
      <p:grpSp>
        <p:nvGrpSpPr>
          <p:cNvPr id="2" name="Group 17"/>
          <p:cNvGrpSpPr>
            <a:grpSpLocks/>
          </p:cNvGrpSpPr>
          <p:nvPr/>
        </p:nvGrpSpPr>
        <p:grpSpPr bwMode="auto">
          <a:xfrm>
            <a:off x="3859212" y="2298700"/>
            <a:ext cx="304800" cy="990600"/>
            <a:chOff x="3809999" y="3505200"/>
            <a:chExt cx="228600" cy="1143000"/>
          </a:xfrm>
        </p:grpSpPr>
        <p:cxnSp>
          <p:nvCxnSpPr>
            <p:cNvPr id="14363" name="Curved Connector 1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4364" name="Curved Connector 1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3" name="Group 18"/>
          <p:cNvGrpSpPr>
            <a:grpSpLocks/>
          </p:cNvGrpSpPr>
          <p:nvPr/>
        </p:nvGrpSpPr>
        <p:grpSpPr bwMode="auto">
          <a:xfrm>
            <a:off x="5078412" y="2298700"/>
            <a:ext cx="304800" cy="990600"/>
            <a:chOff x="3809999" y="3505200"/>
            <a:chExt cx="228600" cy="1143000"/>
          </a:xfrm>
        </p:grpSpPr>
        <p:cxnSp>
          <p:nvCxnSpPr>
            <p:cNvPr id="14361" name="Curved Connector 1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4362" name="Curved Connector 1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sp>
        <p:nvSpPr>
          <p:cNvPr id="14343" name="Rectangle 110"/>
          <p:cNvSpPr>
            <a:spLocks noChangeArrowheads="1"/>
          </p:cNvSpPr>
          <p:nvPr/>
        </p:nvSpPr>
        <p:spPr bwMode="auto">
          <a:xfrm>
            <a:off x="3478212" y="3594100"/>
            <a:ext cx="990600" cy="762000"/>
          </a:xfrm>
          <a:prstGeom prst="rect">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4344" name="Rectangle 111"/>
          <p:cNvSpPr>
            <a:spLocks noChangeArrowheads="1"/>
          </p:cNvSpPr>
          <p:nvPr/>
        </p:nvSpPr>
        <p:spPr bwMode="auto">
          <a:xfrm>
            <a:off x="4697412" y="3594100"/>
            <a:ext cx="990600" cy="762000"/>
          </a:xfrm>
          <a:prstGeom prst="rect">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4345" name="Rectangle 112"/>
          <p:cNvSpPr>
            <a:spLocks noChangeArrowheads="1"/>
          </p:cNvSpPr>
          <p:nvPr/>
        </p:nvSpPr>
        <p:spPr bwMode="auto">
          <a:xfrm>
            <a:off x="5916612" y="3594100"/>
            <a:ext cx="990600" cy="762000"/>
          </a:xfrm>
          <a:prstGeom prst="rect">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4346" name="Rectangle 113"/>
          <p:cNvSpPr>
            <a:spLocks noChangeArrowheads="1"/>
          </p:cNvSpPr>
          <p:nvPr/>
        </p:nvSpPr>
        <p:spPr bwMode="auto">
          <a:xfrm>
            <a:off x="7135812" y="3594100"/>
            <a:ext cx="990600" cy="762000"/>
          </a:xfrm>
          <a:prstGeom prst="rect">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4347" name="TextBox 114"/>
          <p:cNvSpPr txBox="1">
            <a:spLocks noChangeArrowheads="1"/>
          </p:cNvSpPr>
          <p:nvPr/>
        </p:nvSpPr>
        <p:spPr bwMode="auto">
          <a:xfrm>
            <a:off x="8888412" y="3746500"/>
            <a:ext cx="1651414" cy="369332"/>
          </a:xfrm>
          <a:prstGeom prst="rect">
            <a:avLst/>
          </a:prstGeom>
          <a:noFill/>
          <a:ln w="9525">
            <a:noFill/>
            <a:miter lim="800000"/>
            <a:headEnd/>
            <a:tailEnd/>
          </a:ln>
        </p:spPr>
        <p:txBody>
          <a:bodyPr wrap="none">
            <a:prstTxWarp prst="textNoShape">
              <a:avLst/>
            </a:prstTxWarp>
            <a:spAutoFit/>
          </a:bodyPr>
          <a:lstStyle/>
          <a:p>
            <a:r>
              <a:rPr lang="en-US" dirty="0"/>
              <a:t>Memory Banks</a:t>
            </a:r>
          </a:p>
        </p:txBody>
      </p:sp>
      <p:cxnSp>
        <p:nvCxnSpPr>
          <p:cNvPr id="14348" name="Straight Arrow Connector 116"/>
          <p:cNvCxnSpPr>
            <a:cxnSpLocks noChangeShapeType="1"/>
          </p:cNvCxnSpPr>
          <p:nvPr/>
        </p:nvCxnSpPr>
        <p:spPr bwMode="auto">
          <a:xfrm rot="5400000">
            <a:off x="3478212" y="3213100"/>
            <a:ext cx="1143000" cy="228600"/>
          </a:xfrm>
          <a:prstGeom prst="straightConnector1">
            <a:avLst/>
          </a:prstGeom>
          <a:noFill/>
          <a:ln w="50800">
            <a:solidFill>
              <a:srgbClr val="3366FF"/>
            </a:solidFill>
            <a:round/>
            <a:headEnd/>
            <a:tailEnd type="arrow" w="med" len="med"/>
          </a:ln>
        </p:spPr>
      </p:cxnSp>
      <p:grpSp>
        <p:nvGrpSpPr>
          <p:cNvPr id="4" name="Group 18"/>
          <p:cNvGrpSpPr>
            <a:grpSpLocks/>
          </p:cNvGrpSpPr>
          <p:nvPr/>
        </p:nvGrpSpPr>
        <p:grpSpPr bwMode="auto">
          <a:xfrm>
            <a:off x="6297612" y="2298700"/>
            <a:ext cx="304800" cy="990600"/>
            <a:chOff x="3809999" y="3505200"/>
            <a:chExt cx="228600" cy="1143000"/>
          </a:xfrm>
        </p:grpSpPr>
        <p:cxnSp>
          <p:nvCxnSpPr>
            <p:cNvPr id="14359" name="Curved Connector 11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4360" name="Curved Connector 12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5" name="Group 18"/>
          <p:cNvGrpSpPr>
            <a:grpSpLocks/>
          </p:cNvGrpSpPr>
          <p:nvPr/>
        </p:nvGrpSpPr>
        <p:grpSpPr bwMode="auto">
          <a:xfrm>
            <a:off x="7516812" y="2298700"/>
            <a:ext cx="304800" cy="990600"/>
            <a:chOff x="3809999" y="3505200"/>
            <a:chExt cx="228600" cy="1143000"/>
          </a:xfrm>
        </p:grpSpPr>
        <p:cxnSp>
          <p:nvCxnSpPr>
            <p:cNvPr id="14357" name="Curved Connector 12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4358" name="Curved Connector 12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cxnSp>
        <p:nvCxnSpPr>
          <p:cNvPr id="14351" name="Straight Arrow Connector 126"/>
          <p:cNvCxnSpPr>
            <a:cxnSpLocks noChangeShapeType="1"/>
          </p:cNvCxnSpPr>
          <p:nvPr/>
        </p:nvCxnSpPr>
        <p:spPr bwMode="auto">
          <a:xfrm rot="5400000">
            <a:off x="7135812" y="3213100"/>
            <a:ext cx="1143000" cy="228600"/>
          </a:xfrm>
          <a:prstGeom prst="straightConnector1">
            <a:avLst/>
          </a:prstGeom>
          <a:noFill/>
          <a:ln w="50800">
            <a:solidFill>
              <a:srgbClr val="3366FF"/>
            </a:solidFill>
            <a:round/>
            <a:headEnd/>
            <a:tailEnd type="arrow" w="med" len="med"/>
          </a:ln>
        </p:spPr>
      </p:cxnSp>
      <p:cxnSp>
        <p:nvCxnSpPr>
          <p:cNvPr id="14352" name="Straight Arrow Connector 127"/>
          <p:cNvCxnSpPr>
            <a:cxnSpLocks noChangeShapeType="1"/>
          </p:cNvCxnSpPr>
          <p:nvPr/>
        </p:nvCxnSpPr>
        <p:spPr bwMode="auto">
          <a:xfrm rot="5400000">
            <a:off x="4773612" y="3289300"/>
            <a:ext cx="1143000" cy="76200"/>
          </a:xfrm>
          <a:prstGeom prst="straightConnector1">
            <a:avLst/>
          </a:prstGeom>
          <a:noFill/>
          <a:ln w="50800">
            <a:solidFill>
              <a:srgbClr val="FF0000"/>
            </a:solidFill>
            <a:round/>
            <a:headEnd/>
            <a:tailEnd type="arrow" w="med" len="med"/>
          </a:ln>
        </p:spPr>
      </p:cxnSp>
      <p:cxnSp>
        <p:nvCxnSpPr>
          <p:cNvPr id="14353" name="Straight Arrow Connector 129"/>
          <p:cNvCxnSpPr>
            <a:cxnSpLocks noChangeShapeType="1"/>
          </p:cNvCxnSpPr>
          <p:nvPr/>
        </p:nvCxnSpPr>
        <p:spPr bwMode="auto">
          <a:xfrm rot="5400000">
            <a:off x="5497512" y="2794000"/>
            <a:ext cx="1143000" cy="1066800"/>
          </a:xfrm>
          <a:prstGeom prst="straightConnector1">
            <a:avLst/>
          </a:prstGeom>
          <a:noFill/>
          <a:ln w="50800">
            <a:solidFill>
              <a:srgbClr val="FF0000"/>
            </a:solidFill>
            <a:round/>
            <a:headEnd/>
            <a:tailEnd type="arrow" w="med" len="med"/>
          </a:ln>
        </p:spPr>
      </p:cxnSp>
      <p:pic>
        <p:nvPicPr>
          <p:cNvPr id="14354" name="Picture 132"/>
          <p:cNvPicPr>
            <a:picLocks noChangeAspect="1"/>
          </p:cNvPicPr>
          <p:nvPr/>
        </p:nvPicPr>
        <p:blipFill>
          <a:blip r:embed="rId2"/>
          <a:srcRect/>
          <a:stretch>
            <a:fillRect/>
          </a:stretch>
        </p:blipFill>
        <p:spPr bwMode="auto">
          <a:xfrm>
            <a:off x="3402012" y="4356100"/>
            <a:ext cx="1074738" cy="825500"/>
          </a:xfrm>
          <a:prstGeom prst="rect">
            <a:avLst/>
          </a:prstGeom>
          <a:noFill/>
          <a:ln w="9525">
            <a:noFill/>
            <a:miter lim="800000"/>
            <a:headEnd/>
            <a:tailEnd/>
          </a:ln>
        </p:spPr>
      </p:pic>
      <p:pic>
        <p:nvPicPr>
          <p:cNvPr id="14355" name="Picture 133"/>
          <p:cNvPicPr>
            <a:picLocks noChangeAspect="1"/>
          </p:cNvPicPr>
          <p:nvPr/>
        </p:nvPicPr>
        <p:blipFill>
          <a:blip r:embed="rId2"/>
          <a:srcRect/>
          <a:stretch>
            <a:fillRect/>
          </a:stretch>
        </p:blipFill>
        <p:spPr bwMode="auto">
          <a:xfrm>
            <a:off x="7127876" y="4356100"/>
            <a:ext cx="1074737" cy="825500"/>
          </a:xfrm>
          <a:prstGeom prst="rect">
            <a:avLst/>
          </a:prstGeom>
          <a:noFill/>
          <a:ln w="9525">
            <a:noFill/>
            <a:miter lim="800000"/>
            <a:headEnd/>
            <a:tailEnd/>
          </a:ln>
        </p:spPr>
      </p:pic>
      <p:pic>
        <p:nvPicPr>
          <p:cNvPr id="14356" name="Picture 134"/>
          <p:cNvPicPr>
            <a:picLocks noChangeAspect="1"/>
          </p:cNvPicPr>
          <p:nvPr/>
        </p:nvPicPr>
        <p:blipFill>
          <a:blip r:embed="rId3"/>
          <a:srcRect/>
          <a:stretch>
            <a:fillRect/>
          </a:stretch>
        </p:blipFill>
        <p:spPr bwMode="auto">
          <a:xfrm>
            <a:off x="4697413" y="4432300"/>
            <a:ext cx="1033463" cy="685800"/>
          </a:xfrm>
          <a:prstGeom prst="rect">
            <a:avLst/>
          </a:prstGeom>
          <a:noFill/>
          <a:ln w="9525">
            <a:noFill/>
            <a:miter lim="800000"/>
            <a:headEnd/>
            <a:tailEnd/>
          </a:ln>
        </p:spPr>
      </p:pic>
      <p:sp>
        <p:nvSpPr>
          <p:cNvPr id="30" name="Left Arrow 29"/>
          <p:cNvSpPr/>
          <p:nvPr/>
        </p:nvSpPr>
        <p:spPr>
          <a:xfrm>
            <a:off x="8534400" y="3810000"/>
            <a:ext cx="304800" cy="228600"/>
          </a:xfrm>
          <a:prstGeom prst="left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024897" y="5599094"/>
            <a:ext cx="7228261" cy="954107"/>
          </a:xfrm>
          <a:prstGeom prst="rect">
            <a:avLst/>
          </a:prstGeom>
          <a:noFill/>
        </p:spPr>
        <p:txBody>
          <a:bodyPr wrap="none" rtlCol="0">
            <a:spAutoFit/>
          </a:bodyPr>
          <a:lstStyle/>
          <a:p>
            <a:r>
              <a:rPr lang="en-US" sz="2800" dirty="0"/>
              <a:t>This is a performance bug – but can be</a:t>
            </a:r>
          </a:p>
          <a:p>
            <a:r>
              <a:rPr lang="en-US" sz="2800" dirty="0"/>
              <a:t> detected through formal symbolic analysis </a:t>
            </a:r>
          </a:p>
        </p:txBody>
      </p:sp>
      <p:sp>
        <p:nvSpPr>
          <p:cNvPr id="32" name="TextBox 31"/>
          <p:cNvSpPr txBox="1"/>
          <p:nvPr/>
        </p:nvSpPr>
        <p:spPr>
          <a:xfrm>
            <a:off x="2057400" y="1371600"/>
            <a:ext cx="8824852" cy="369332"/>
          </a:xfrm>
          <a:prstGeom prst="rect">
            <a:avLst/>
          </a:prstGeom>
          <a:noFill/>
        </p:spPr>
        <p:txBody>
          <a:bodyPr wrap="none" rtlCol="0">
            <a:spAutoFit/>
          </a:bodyPr>
          <a:lstStyle/>
          <a:p>
            <a:r>
              <a:rPr lang="en-US" dirty="0"/>
              <a:t>Happen when two threads generate addresses that fall into the same memory bank</a:t>
            </a:r>
          </a:p>
        </p:txBody>
      </p:sp>
    </p:spTree>
    <p:extLst>
      <p:ext uri="{BB962C8B-B14F-4D97-AF65-F5344CB8AC3E}">
        <p14:creationId xmlns:p14="http://schemas.microsoft.com/office/powerpoint/2010/main" val="168612458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3"/>
          <p:cNvSpPr>
            <a:spLocks noGrp="1"/>
          </p:cNvSpPr>
          <p:nvPr>
            <p:ph type="title"/>
          </p:nvPr>
        </p:nvSpPr>
        <p:spPr/>
        <p:txBody>
          <a:bodyPr>
            <a:normAutofit/>
          </a:bodyPr>
          <a:lstStyle/>
          <a:p>
            <a:r>
              <a:rPr lang="en-US" sz="3200" dirty="0">
                <a:solidFill>
                  <a:srgbClr val="FF0000"/>
                </a:solidFill>
              </a:rPr>
              <a:t>Non-coalesced Memory Fetches</a:t>
            </a:r>
          </a:p>
        </p:txBody>
      </p:sp>
      <p:sp>
        <p:nvSpPr>
          <p:cNvPr id="13316" name="Slide Number Placeholder 1"/>
          <p:cNvSpPr>
            <a:spLocks noGrp="1"/>
          </p:cNvSpPr>
          <p:nvPr>
            <p:ph type="sldNum" sz="quarter" idx="10"/>
          </p:nvPr>
        </p:nvSpPr>
        <p:spPr>
          <a:noFill/>
          <a:ln>
            <a:miter lim="800000"/>
            <a:headEnd/>
            <a:tailEnd/>
          </a:ln>
        </p:spPr>
        <p:txBody>
          <a:bodyPr/>
          <a:lstStyle/>
          <a:p>
            <a:fld id="{1BB0BF08-4093-FC45-8E37-8956B50D2B12}" type="slidenum">
              <a:rPr lang="en-US"/>
              <a:pPr/>
              <a:t>58</a:t>
            </a:fld>
            <a:endParaRPr lang="en-US"/>
          </a:p>
        </p:txBody>
      </p:sp>
      <p:sp>
        <p:nvSpPr>
          <p:cNvPr id="13317" name="Rectangle 4"/>
          <p:cNvSpPr>
            <a:spLocks noChangeArrowheads="1"/>
          </p:cNvSpPr>
          <p:nvPr/>
        </p:nvSpPr>
        <p:spPr bwMode="auto">
          <a:xfrm>
            <a:off x="7696200" y="2362200"/>
            <a:ext cx="1752600" cy="2057400"/>
          </a:xfrm>
          <a:prstGeom prst="rect">
            <a:avLst/>
          </a:prstGeom>
          <a:solidFill>
            <a:schemeClr val="accent1"/>
          </a:solidFill>
          <a:ln w="9525">
            <a:solidFill>
              <a:schemeClr val="tx1"/>
            </a:solidFill>
            <a:round/>
            <a:headEnd/>
            <a:tailEnd/>
          </a:ln>
        </p:spPr>
        <p:txBody>
          <a:bodyPr>
            <a:prstTxWarp prst="textNoShape">
              <a:avLst/>
            </a:prstTxWarp>
          </a:bodyPr>
          <a:lstStyle/>
          <a:p>
            <a:r>
              <a:rPr lang="en-US"/>
              <a:t>Memory</a:t>
            </a:r>
          </a:p>
        </p:txBody>
      </p:sp>
      <p:grpSp>
        <p:nvGrpSpPr>
          <p:cNvPr id="2" name="Group 81"/>
          <p:cNvGrpSpPr>
            <a:grpSpLocks/>
          </p:cNvGrpSpPr>
          <p:nvPr/>
        </p:nvGrpSpPr>
        <p:grpSpPr bwMode="auto">
          <a:xfrm>
            <a:off x="2819400" y="2209800"/>
            <a:ext cx="304800" cy="381000"/>
            <a:chOff x="3809999" y="3505200"/>
            <a:chExt cx="685801" cy="1143000"/>
          </a:xfrm>
        </p:grpSpPr>
        <p:grpSp>
          <p:nvGrpSpPr>
            <p:cNvPr id="3" name="Group 21"/>
            <p:cNvGrpSpPr>
              <a:grpSpLocks/>
            </p:cNvGrpSpPr>
            <p:nvPr/>
          </p:nvGrpSpPr>
          <p:grpSpPr bwMode="auto">
            <a:xfrm>
              <a:off x="3809999" y="3505200"/>
              <a:ext cx="381000" cy="1143000"/>
              <a:chOff x="3809999" y="3505200"/>
              <a:chExt cx="381000" cy="1143000"/>
            </a:xfrm>
          </p:grpSpPr>
          <p:grpSp>
            <p:nvGrpSpPr>
              <p:cNvPr id="4" name="Group 17"/>
              <p:cNvGrpSpPr>
                <a:grpSpLocks/>
              </p:cNvGrpSpPr>
              <p:nvPr/>
            </p:nvGrpSpPr>
            <p:grpSpPr bwMode="auto">
              <a:xfrm>
                <a:off x="3809999" y="3505200"/>
                <a:ext cx="228600" cy="1143000"/>
                <a:chOff x="3809999" y="3505200"/>
                <a:chExt cx="228600" cy="1143000"/>
              </a:xfrm>
            </p:grpSpPr>
            <p:cxnSp>
              <p:nvCxnSpPr>
                <p:cNvPr id="13380" name="Curved Connector 16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81" name="Curved Connector 17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5" name="Group 18"/>
              <p:cNvGrpSpPr>
                <a:grpSpLocks/>
              </p:cNvGrpSpPr>
              <p:nvPr/>
            </p:nvGrpSpPr>
            <p:grpSpPr bwMode="auto">
              <a:xfrm>
                <a:off x="3962399" y="3505200"/>
                <a:ext cx="228600" cy="1143000"/>
                <a:chOff x="3809999" y="3505200"/>
                <a:chExt cx="228600" cy="1143000"/>
              </a:xfrm>
            </p:grpSpPr>
            <p:cxnSp>
              <p:nvCxnSpPr>
                <p:cNvPr id="13378" name="Curved Connector 16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79" name="Curved Connector 16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6" name="Group 22"/>
            <p:cNvGrpSpPr>
              <a:grpSpLocks/>
            </p:cNvGrpSpPr>
            <p:nvPr/>
          </p:nvGrpSpPr>
          <p:grpSpPr bwMode="auto">
            <a:xfrm>
              <a:off x="4114800" y="3505200"/>
              <a:ext cx="381000" cy="1143000"/>
              <a:chOff x="3809999" y="3505200"/>
              <a:chExt cx="381000" cy="1143000"/>
            </a:xfrm>
          </p:grpSpPr>
          <p:grpSp>
            <p:nvGrpSpPr>
              <p:cNvPr id="7" name="Group 17"/>
              <p:cNvGrpSpPr>
                <a:grpSpLocks/>
              </p:cNvGrpSpPr>
              <p:nvPr/>
            </p:nvGrpSpPr>
            <p:grpSpPr bwMode="auto">
              <a:xfrm>
                <a:off x="3809999" y="3505200"/>
                <a:ext cx="228600" cy="1143000"/>
                <a:chOff x="3809999" y="3505200"/>
                <a:chExt cx="228600" cy="1143000"/>
              </a:xfrm>
            </p:grpSpPr>
            <p:cxnSp>
              <p:nvCxnSpPr>
                <p:cNvPr id="13374" name="Curved Connector 163"/>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75" name="Curved Connector 164"/>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8" name="Group 18"/>
              <p:cNvGrpSpPr>
                <a:grpSpLocks/>
              </p:cNvGrpSpPr>
              <p:nvPr/>
            </p:nvGrpSpPr>
            <p:grpSpPr bwMode="auto">
              <a:xfrm>
                <a:off x="3962399" y="3505200"/>
                <a:ext cx="228600" cy="1143000"/>
                <a:chOff x="3809999" y="3505200"/>
                <a:chExt cx="228600" cy="1143000"/>
              </a:xfrm>
            </p:grpSpPr>
            <p:cxnSp>
              <p:nvCxnSpPr>
                <p:cNvPr id="13372" name="Curved Connector 16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73" name="Curved Connector 16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9" name="Group 81"/>
          <p:cNvGrpSpPr>
            <a:grpSpLocks/>
          </p:cNvGrpSpPr>
          <p:nvPr/>
        </p:nvGrpSpPr>
        <p:grpSpPr bwMode="auto">
          <a:xfrm>
            <a:off x="2819400" y="2819400"/>
            <a:ext cx="304800" cy="381000"/>
            <a:chOff x="3809999" y="3505200"/>
            <a:chExt cx="685801" cy="1143000"/>
          </a:xfrm>
        </p:grpSpPr>
        <p:grpSp>
          <p:nvGrpSpPr>
            <p:cNvPr id="10" name="Group 21"/>
            <p:cNvGrpSpPr>
              <a:grpSpLocks/>
            </p:cNvGrpSpPr>
            <p:nvPr/>
          </p:nvGrpSpPr>
          <p:grpSpPr bwMode="auto">
            <a:xfrm>
              <a:off x="3809999" y="3505200"/>
              <a:ext cx="381000" cy="1143000"/>
              <a:chOff x="3809999" y="3505200"/>
              <a:chExt cx="381000" cy="1143000"/>
            </a:xfrm>
          </p:grpSpPr>
          <p:grpSp>
            <p:nvGrpSpPr>
              <p:cNvPr id="11" name="Group 17"/>
              <p:cNvGrpSpPr>
                <a:grpSpLocks/>
              </p:cNvGrpSpPr>
              <p:nvPr/>
            </p:nvGrpSpPr>
            <p:grpSpPr bwMode="auto">
              <a:xfrm>
                <a:off x="3809999" y="3505200"/>
                <a:ext cx="228600" cy="1143000"/>
                <a:chOff x="3809999" y="3505200"/>
                <a:chExt cx="228600" cy="1143000"/>
              </a:xfrm>
            </p:grpSpPr>
            <p:cxnSp>
              <p:nvCxnSpPr>
                <p:cNvPr id="13366" name="Curved Connector 18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67" name="Curved Connector 18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2" name="Group 18"/>
              <p:cNvGrpSpPr>
                <a:grpSpLocks/>
              </p:cNvGrpSpPr>
              <p:nvPr/>
            </p:nvGrpSpPr>
            <p:grpSpPr bwMode="auto">
              <a:xfrm>
                <a:off x="3962399" y="3505200"/>
                <a:ext cx="228600" cy="1143000"/>
                <a:chOff x="3809999" y="3505200"/>
                <a:chExt cx="228600" cy="1143000"/>
              </a:xfrm>
            </p:grpSpPr>
            <p:cxnSp>
              <p:nvCxnSpPr>
                <p:cNvPr id="13364" name="Curved Connector 18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65" name="Curved Connector 18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13" name="Group 22"/>
            <p:cNvGrpSpPr>
              <a:grpSpLocks/>
            </p:cNvGrpSpPr>
            <p:nvPr/>
          </p:nvGrpSpPr>
          <p:grpSpPr bwMode="auto">
            <a:xfrm>
              <a:off x="4114800" y="3505200"/>
              <a:ext cx="381000" cy="1143000"/>
              <a:chOff x="3809999" y="3505200"/>
              <a:chExt cx="381000" cy="1143000"/>
            </a:xfrm>
          </p:grpSpPr>
          <p:grpSp>
            <p:nvGrpSpPr>
              <p:cNvPr id="14" name="Group 17"/>
              <p:cNvGrpSpPr>
                <a:grpSpLocks/>
              </p:cNvGrpSpPr>
              <p:nvPr/>
            </p:nvGrpSpPr>
            <p:grpSpPr bwMode="auto">
              <a:xfrm>
                <a:off x="3809999" y="3505200"/>
                <a:ext cx="228600" cy="1143000"/>
                <a:chOff x="3809999" y="3505200"/>
                <a:chExt cx="228600" cy="1143000"/>
              </a:xfrm>
            </p:grpSpPr>
            <p:cxnSp>
              <p:nvCxnSpPr>
                <p:cNvPr id="13360" name="Curved Connector 17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61" name="Curved Connector 17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5" name="Group 18"/>
              <p:cNvGrpSpPr>
                <a:grpSpLocks/>
              </p:cNvGrpSpPr>
              <p:nvPr/>
            </p:nvGrpSpPr>
            <p:grpSpPr bwMode="auto">
              <a:xfrm>
                <a:off x="3962399" y="3505200"/>
                <a:ext cx="228600" cy="1143000"/>
                <a:chOff x="3809999" y="3505200"/>
                <a:chExt cx="228600" cy="1143000"/>
              </a:xfrm>
            </p:grpSpPr>
            <p:cxnSp>
              <p:nvCxnSpPr>
                <p:cNvPr id="13358" name="Curved Connector 17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59" name="Curved Connector 17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16" name="Group 81"/>
          <p:cNvGrpSpPr>
            <a:grpSpLocks/>
          </p:cNvGrpSpPr>
          <p:nvPr/>
        </p:nvGrpSpPr>
        <p:grpSpPr bwMode="auto">
          <a:xfrm>
            <a:off x="2819400" y="3352800"/>
            <a:ext cx="304800" cy="381000"/>
            <a:chOff x="3809999" y="3505200"/>
            <a:chExt cx="685801" cy="1143000"/>
          </a:xfrm>
        </p:grpSpPr>
        <p:grpSp>
          <p:nvGrpSpPr>
            <p:cNvPr id="17" name="Group 21"/>
            <p:cNvGrpSpPr>
              <a:grpSpLocks/>
            </p:cNvGrpSpPr>
            <p:nvPr/>
          </p:nvGrpSpPr>
          <p:grpSpPr bwMode="auto">
            <a:xfrm>
              <a:off x="3809999" y="3505200"/>
              <a:ext cx="381000" cy="1143000"/>
              <a:chOff x="3809999" y="3505200"/>
              <a:chExt cx="381000" cy="1143000"/>
            </a:xfrm>
          </p:grpSpPr>
          <p:grpSp>
            <p:nvGrpSpPr>
              <p:cNvPr id="18" name="Group 17"/>
              <p:cNvGrpSpPr>
                <a:grpSpLocks/>
              </p:cNvGrpSpPr>
              <p:nvPr/>
            </p:nvGrpSpPr>
            <p:grpSpPr bwMode="auto">
              <a:xfrm>
                <a:off x="3809999" y="3505200"/>
                <a:ext cx="228600" cy="1143000"/>
                <a:chOff x="3809999" y="3505200"/>
                <a:chExt cx="228600" cy="1143000"/>
              </a:xfrm>
            </p:grpSpPr>
            <p:cxnSp>
              <p:nvCxnSpPr>
                <p:cNvPr id="13352" name="Curved Connector 19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53" name="Curved Connector 20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9" name="Group 18"/>
              <p:cNvGrpSpPr>
                <a:grpSpLocks/>
              </p:cNvGrpSpPr>
              <p:nvPr/>
            </p:nvGrpSpPr>
            <p:grpSpPr bwMode="auto">
              <a:xfrm>
                <a:off x="3962399" y="3505200"/>
                <a:ext cx="228600" cy="1143000"/>
                <a:chOff x="3809999" y="3505200"/>
                <a:chExt cx="228600" cy="1143000"/>
              </a:xfrm>
            </p:grpSpPr>
            <p:cxnSp>
              <p:nvCxnSpPr>
                <p:cNvPr id="13350" name="Curved Connector 19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51" name="Curved Connector 19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20" name="Group 22"/>
            <p:cNvGrpSpPr>
              <a:grpSpLocks/>
            </p:cNvGrpSpPr>
            <p:nvPr/>
          </p:nvGrpSpPr>
          <p:grpSpPr bwMode="auto">
            <a:xfrm>
              <a:off x="4114800" y="3505200"/>
              <a:ext cx="381000" cy="1143000"/>
              <a:chOff x="3809999" y="3505200"/>
              <a:chExt cx="381000" cy="1143000"/>
            </a:xfrm>
          </p:grpSpPr>
          <p:grpSp>
            <p:nvGrpSpPr>
              <p:cNvPr id="21" name="Group 17"/>
              <p:cNvGrpSpPr>
                <a:grpSpLocks/>
              </p:cNvGrpSpPr>
              <p:nvPr/>
            </p:nvGrpSpPr>
            <p:grpSpPr bwMode="auto">
              <a:xfrm>
                <a:off x="3809999" y="3505200"/>
                <a:ext cx="228600" cy="1143000"/>
                <a:chOff x="3809999" y="3505200"/>
                <a:chExt cx="228600" cy="1143000"/>
              </a:xfrm>
            </p:grpSpPr>
            <p:cxnSp>
              <p:nvCxnSpPr>
                <p:cNvPr id="13346" name="Curved Connector 193"/>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47" name="Curved Connector 194"/>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2" name="Group 18"/>
              <p:cNvGrpSpPr>
                <a:grpSpLocks/>
              </p:cNvGrpSpPr>
              <p:nvPr/>
            </p:nvGrpSpPr>
            <p:grpSpPr bwMode="auto">
              <a:xfrm>
                <a:off x="3962399" y="3505200"/>
                <a:ext cx="228600" cy="1143000"/>
                <a:chOff x="3809999" y="3505200"/>
                <a:chExt cx="228600" cy="1143000"/>
              </a:xfrm>
            </p:grpSpPr>
            <p:cxnSp>
              <p:nvCxnSpPr>
                <p:cNvPr id="13344" name="Curved Connector 19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45" name="Curved Connector 19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23" name="Group 81"/>
          <p:cNvGrpSpPr>
            <a:grpSpLocks/>
          </p:cNvGrpSpPr>
          <p:nvPr/>
        </p:nvGrpSpPr>
        <p:grpSpPr bwMode="auto">
          <a:xfrm>
            <a:off x="2819400" y="4038600"/>
            <a:ext cx="304800" cy="381000"/>
            <a:chOff x="3809999" y="3505200"/>
            <a:chExt cx="685801" cy="1143000"/>
          </a:xfrm>
        </p:grpSpPr>
        <p:grpSp>
          <p:nvGrpSpPr>
            <p:cNvPr id="24" name="Group 21"/>
            <p:cNvGrpSpPr>
              <a:grpSpLocks/>
            </p:cNvGrpSpPr>
            <p:nvPr/>
          </p:nvGrpSpPr>
          <p:grpSpPr bwMode="auto">
            <a:xfrm>
              <a:off x="3809999" y="3505200"/>
              <a:ext cx="381000" cy="1143000"/>
              <a:chOff x="3809999" y="3505200"/>
              <a:chExt cx="381000" cy="1143000"/>
            </a:xfrm>
          </p:grpSpPr>
          <p:grpSp>
            <p:nvGrpSpPr>
              <p:cNvPr id="25" name="Group 17"/>
              <p:cNvGrpSpPr>
                <a:grpSpLocks/>
              </p:cNvGrpSpPr>
              <p:nvPr/>
            </p:nvGrpSpPr>
            <p:grpSpPr bwMode="auto">
              <a:xfrm>
                <a:off x="3809999" y="3505200"/>
                <a:ext cx="228600" cy="1143000"/>
                <a:chOff x="3809999" y="3505200"/>
                <a:chExt cx="228600" cy="1143000"/>
              </a:xfrm>
            </p:grpSpPr>
            <p:cxnSp>
              <p:nvCxnSpPr>
                <p:cNvPr id="13338" name="Curved Connector 21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39" name="Curved Connector 21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6" name="Group 18"/>
              <p:cNvGrpSpPr>
                <a:grpSpLocks/>
              </p:cNvGrpSpPr>
              <p:nvPr/>
            </p:nvGrpSpPr>
            <p:grpSpPr bwMode="auto">
              <a:xfrm>
                <a:off x="3962399" y="3505200"/>
                <a:ext cx="228600" cy="1143000"/>
                <a:chOff x="3809999" y="3505200"/>
                <a:chExt cx="228600" cy="1143000"/>
              </a:xfrm>
            </p:grpSpPr>
            <p:cxnSp>
              <p:nvCxnSpPr>
                <p:cNvPr id="13336" name="Curved Connector 21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37" name="Curved Connector 21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27" name="Group 22"/>
            <p:cNvGrpSpPr>
              <a:grpSpLocks/>
            </p:cNvGrpSpPr>
            <p:nvPr/>
          </p:nvGrpSpPr>
          <p:grpSpPr bwMode="auto">
            <a:xfrm>
              <a:off x="4114800" y="3505200"/>
              <a:ext cx="381000" cy="1143000"/>
              <a:chOff x="3809999" y="3505200"/>
              <a:chExt cx="381000" cy="1143000"/>
            </a:xfrm>
          </p:grpSpPr>
          <p:grpSp>
            <p:nvGrpSpPr>
              <p:cNvPr id="28" name="Group 17"/>
              <p:cNvGrpSpPr>
                <a:grpSpLocks/>
              </p:cNvGrpSpPr>
              <p:nvPr/>
            </p:nvGrpSpPr>
            <p:grpSpPr bwMode="auto">
              <a:xfrm>
                <a:off x="3809999" y="3505200"/>
                <a:ext cx="228600" cy="1143000"/>
                <a:chOff x="3809999" y="3505200"/>
                <a:chExt cx="228600" cy="1143000"/>
              </a:xfrm>
            </p:grpSpPr>
            <p:cxnSp>
              <p:nvCxnSpPr>
                <p:cNvPr id="13332" name="Curved Connector 20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33" name="Curved Connector 20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9" name="Group 18"/>
              <p:cNvGrpSpPr>
                <a:grpSpLocks/>
              </p:cNvGrpSpPr>
              <p:nvPr/>
            </p:nvGrpSpPr>
            <p:grpSpPr bwMode="auto">
              <a:xfrm>
                <a:off x="3962399" y="3505200"/>
                <a:ext cx="228600" cy="1143000"/>
                <a:chOff x="3809999" y="3505200"/>
                <a:chExt cx="228600" cy="1143000"/>
              </a:xfrm>
            </p:grpSpPr>
            <p:cxnSp>
              <p:nvCxnSpPr>
                <p:cNvPr id="13330" name="Curved Connector 20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31" name="Curved Connector 20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sp>
        <p:nvSpPr>
          <p:cNvPr id="13322" name="Left Arrow 216"/>
          <p:cNvSpPr>
            <a:spLocks noChangeArrowheads="1"/>
          </p:cNvSpPr>
          <p:nvPr/>
        </p:nvSpPr>
        <p:spPr bwMode="auto">
          <a:xfrm>
            <a:off x="3429000" y="2362200"/>
            <a:ext cx="3733800" cy="2133600"/>
          </a:xfrm>
          <a:prstGeom prst="leftArrow">
            <a:avLst>
              <a:gd name="adj1" fmla="val 50000"/>
              <a:gd name="adj2" fmla="val 50005"/>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3323" name="Rectangle 217"/>
          <p:cNvSpPr>
            <a:spLocks noChangeArrowheads="1"/>
          </p:cNvSpPr>
          <p:nvPr/>
        </p:nvSpPr>
        <p:spPr bwMode="auto">
          <a:xfrm>
            <a:off x="3810000" y="2590800"/>
            <a:ext cx="3429000" cy="304800"/>
          </a:xfrm>
          <a:prstGeom prst="rect">
            <a:avLst/>
          </a:prstGeom>
          <a:solidFill>
            <a:schemeClr val="bg1"/>
          </a:solidFill>
          <a:ln w="9525">
            <a:noFill/>
            <a:round/>
            <a:headEnd/>
            <a:tailEnd/>
          </a:ln>
        </p:spPr>
        <p:txBody>
          <a:bodyPr>
            <a:prstTxWarp prst="textNoShape">
              <a:avLst/>
            </a:prstTxWarp>
          </a:bodyPr>
          <a:lstStyle/>
          <a:p>
            <a:endParaRPr lang="en-US"/>
          </a:p>
        </p:txBody>
      </p:sp>
      <p:sp>
        <p:nvSpPr>
          <p:cNvPr id="13324" name="Rectangle 218"/>
          <p:cNvSpPr>
            <a:spLocks noChangeArrowheads="1"/>
          </p:cNvSpPr>
          <p:nvPr/>
        </p:nvSpPr>
        <p:spPr bwMode="auto">
          <a:xfrm>
            <a:off x="3810000" y="3048000"/>
            <a:ext cx="3429000" cy="304800"/>
          </a:xfrm>
          <a:prstGeom prst="rect">
            <a:avLst/>
          </a:prstGeom>
          <a:solidFill>
            <a:schemeClr val="bg1"/>
          </a:solidFill>
          <a:ln w="9525">
            <a:noFill/>
            <a:round/>
            <a:headEnd/>
            <a:tailEnd/>
          </a:ln>
        </p:spPr>
        <p:txBody>
          <a:bodyPr>
            <a:prstTxWarp prst="textNoShape">
              <a:avLst/>
            </a:prstTxWarp>
          </a:bodyPr>
          <a:lstStyle/>
          <a:p>
            <a:endParaRPr lang="en-US"/>
          </a:p>
        </p:txBody>
      </p:sp>
      <p:sp>
        <p:nvSpPr>
          <p:cNvPr id="13325" name="Rectangle 219"/>
          <p:cNvSpPr>
            <a:spLocks noChangeArrowheads="1"/>
          </p:cNvSpPr>
          <p:nvPr/>
        </p:nvSpPr>
        <p:spPr bwMode="auto">
          <a:xfrm>
            <a:off x="3810000" y="3581400"/>
            <a:ext cx="3429000" cy="304800"/>
          </a:xfrm>
          <a:prstGeom prst="rect">
            <a:avLst/>
          </a:prstGeom>
          <a:solidFill>
            <a:schemeClr val="bg1"/>
          </a:solidFill>
          <a:ln w="9525">
            <a:noFill/>
            <a:round/>
            <a:headEnd/>
            <a:tailEnd/>
          </a:ln>
        </p:spPr>
        <p:txBody>
          <a:bodyPr>
            <a:prstTxWarp prst="textNoShape">
              <a:avLst/>
            </a:prstTxWarp>
          </a:bodyPr>
          <a:lstStyle/>
          <a:p>
            <a:endParaRPr lang="en-US"/>
          </a:p>
        </p:txBody>
      </p:sp>
      <p:sp>
        <p:nvSpPr>
          <p:cNvPr id="72" name="TextBox 71"/>
          <p:cNvSpPr txBox="1"/>
          <p:nvPr/>
        </p:nvSpPr>
        <p:spPr>
          <a:xfrm>
            <a:off x="3024896" y="4572001"/>
            <a:ext cx="7120860" cy="1384995"/>
          </a:xfrm>
          <a:prstGeom prst="rect">
            <a:avLst/>
          </a:prstGeom>
          <a:noFill/>
        </p:spPr>
        <p:txBody>
          <a:bodyPr wrap="none" rtlCol="0">
            <a:spAutoFit/>
          </a:bodyPr>
          <a:lstStyle/>
          <a:p>
            <a:r>
              <a:rPr lang="en-US" sz="2800" dirty="0"/>
              <a:t>This is a performance bug – but can be</a:t>
            </a:r>
          </a:p>
          <a:p>
            <a:r>
              <a:rPr lang="en-US" sz="2800" dirty="0"/>
              <a:t> detected through formal symbolic analysis</a:t>
            </a:r>
          </a:p>
          <a:p>
            <a:r>
              <a:rPr lang="en-US" sz="2800" dirty="0"/>
              <a:t>(10 </a:t>
            </a:r>
            <a:r>
              <a:rPr lang="en-US" sz="2800" dirty="0" err="1"/>
              <a:t>x</a:t>
            </a:r>
            <a:r>
              <a:rPr lang="en-US" sz="2800" dirty="0"/>
              <a:t> more severe than bank conflicts)</a:t>
            </a:r>
          </a:p>
        </p:txBody>
      </p:sp>
      <p:sp>
        <p:nvSpPr>
          <p:cNvPr id="70" name="TextBox 69"/>
          <p:cNvSpPr txBox="1"/>
          <p:nvPr/>
        </p:nvSpPr>
        <p:spPr>
          <a:xfrm>
            <a:off x="2057401" y="1371600"/>
            <a:ext cx="9408345" cy="369332"/>
          </a:xfrm>
          <a:prstGeom prst="rect">
            <a:avLst/>
          </a:prstGeom>
          <a:noFill/>
        </p:spPr>
        <p:txBody>
          <a:bodyPr wrap="none" rtlCol="0">
            <a:spAutoFit/>
          </a:bodyPr>
          <a:lstStyle/>
          <a:p>
            <a:r>
              <a:rPr lang="en-US" dirty="0"/>
              <a:t>Happen when threads generate global memory addresses that do not fully utilize the bus</a:t>
            </a:r>
          </a:p>
        </p:txBody>
      </p:sp>
    </p:spTree>
    <p:extLst>
      <p:ext uri="{BB962C8B-B14F-4D97-AF65-F5344CB8AC3E}">
        <p14:creationId xmlns:p14="http://schemas.microsoft.com/office/powerpoint/2010/main" val="101625303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approaches to modeling</a:t>
            </a:r>
          </a:p>
        </p:txBody>
      </p:sp>
      <p:sp>
        <p:nvSpPr>
          <p:cNvPr id="3" name="Content Placeholder 2"/>
          <p:cNvSpPr>
            <a:spLocks noGrp="1"/>
          </p:cNvSpPr>
          <p:nvPr>
            <p:ph idx="1"/>
          </p:nvPr>
        </p:nvSpPr>
        <p:spPr/>
        <p:txBody>
          <a:bodyPr/>
          <a:lstStyle/>
          <a:p>
            <a:r>
              <a:rPr lang="en-US" dirty="0"/>
              <a:t>Through interleaving</a:t>
            </a:r>
          </a:p>
          <a:p>
            <a:pPr lvl="1"/>
            <a:r>
              <a:rPr lang="en-US" dirty="0"/>
              <a:t>Followed in most works</a:t>
            </a:r>
          </a:p>
          <a:p>
            <a:pPr lvl="1"/>
            <a:endParaRPr lang="en-US" dirty="0"/>
          </a:p>
          <a:p>
            <a:r>
              <a:rPr lang="en-US" dirty="0"/>
              <a:t>Through lock-step synchronous execution </a:t>
            </a:r>
          </a:p>
          <a:p>
            <a:pPr lvl="1"/>
            <a:r>
              <a:rPr lang="en-US" dirty="0"/>
              <a:t>Pioneered in </a:t>
            </a:r>
            <a:r>
              <a:rPr lang="en-US" dirty="0" err="1"/>
              <a:t>GPUVerify</a:t>
            </a:r>
            <a:endParaRPr lang="en-US" dirty="0"/>
          </a:p>
        </p:txBody>
      </p:sp>
    </p:spTree>
    <p:extLst>
      <p:ext uri="{BB962C8B-B14F-4D97-AF65-F5344CB8AC3E}">
        <p14:creationId xmlns:p14="http://schemas.microsoft.com/office/powerpoint/2010/main" val="847114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The main technology!</a:t>
            </a:r>
          </a:p>
        </p:txBody>
      </p:sp>
      <p:sp>
        <p:nvSpPr>
          <p:cNvPr id="5" name="Content Placeholder 4">
            <a:extLst>
              <a:ext uri="{FF2B5EF4-FFF2-40B4-BE49-F238E27FC236}">
                <a16:creationId xmlns:a16="http://schemas.microsoft.com/office/drawing/2014/main" id="{DF3F1E47-1B9F-404D-8957-365322731F51}"/>
              </a:ext>
            </a:extLst>
          </p:cNvPr>
          <p:cNvSpPr>
            <a:spLocks noGrp="1"/>
          </p:cNvSpPr>
          <p:nvPr>
            <p:ph idx="1"/>
          </p:nvPr>
        </p:nvSpPr>
        <p:spPr>
          <a:xfrm>
            <a:off x="838200" y="1110343"/>
            <a:ext cx="10996246" cy="5277394"/>
          </a:xfrm>
        </p:spPr>
        <p:txBody>
          <a:bodyPr>
            <a:normAutofit fontScale="77500" lnSpcReduction="20000"/>
          </a:bodyPr>
          <a:lstStyle/>
          <a:p>
            <a:r>
              <a:rPr lang="en-US" dirty="0"/>
              <a:t>Progress in Boolean Satisfiability is central to the magic I’m going to demo</a:t>
            </a:r>
          </a:p>
          <a:p>
            <a:pPr lvl="1"/>
            <a:r>
              <a:rPr lang="en-US" dirty="0"/>
              <a:t>SAT-solving increased by 1000x or more (in performance)</a:t>
            </a:r>
          </a:p>
          <a:p>
            <a:r>
              <a:rPr lang="en-US" dirty="0"/>
              <a:t>SAT alone is not sufficient</a:t>
            </a:r>
          </a:p>
          <a:p>
            <a:pPr lvl="1"/>
            <a:r>
              <a:rPr lang="en-US" dirty="0"/>
              <a:t>SMT-solving was essential</a:t>
            </a:r>
          </a:p>
          <a:p>
            <a:pPr lvl="2"/>
            <a:r>
              <a:rPr lang="en-US" dirty="0"/>
              <a:t>Think of the SEND + MORE = MONEY problem!</a:t>
            </a:r>
          </a:p>
          <a:p>
            <a:r>
              <a:rPr lang="en-US" dirty="0"/>
              <a:t>Progress in SMT-solving happened this way</a:t>
            </a:r>
          </a:p>
          <a:p>
            <a:pPr lvl="1"/>
            <a:r>
              <a:rPr lang="en-US" dirty="0"/>
              <a:t>Nelson/</a:t>
            </a:r>
            <a:r>
              <a:rPr lang="en-US" dirty="0" err="1"/>
              <a:t>Oppen</a:t>
            </a:r>
            <a:r>
              <a:rPr lang="en-US" dirty="0"/>
              <a:t> methods of the 1980’s and </a:t>
            </a:r>
            <a:r>
              <a:rPr lang="en-US" dirty="0" err="1"/>
              <a:t>Shostak’s</a:t>
            </a:r>
            <a:r>
              <a:rPr lang="en-US" dirty="0"/>
              <a:t> method</a:t>
            </a:r>
          </a:p>
          <a:p>
            <a:pPr lvl="1"/>
            <a:r>
              <a:rPr lang="en-US" dirty="0"/>
              <a:t>SVC and CVC and </a:t>
            </a:r>
            <a:r>
              <a:rPr lang="en-US" dirty="0" err="1"/>
              <a:t>Yices</a:t>
            </a:r>
            <a:r>
              <a:rPr lang="en-US" dirty="0"/>
              <a:t> </a:t>
            </a:r>
          </a:p>
          <a:p>
            <a:pPr lvl="1"/>
            <a:r>
              <a:rPr lang="en-US" dirty="0"/>
              <a:t>Then Z3, and now CVC4 and a whole array of others!</a:t>
            </a:r>
          </a:p>
          <a:p>
            <a:pPr lvl="1"/>
            <a:endParaRPr lang="en-US" dirty="0"/>
          </a:p>
          <a:p>
            <a:r>
              <a:rPr lang="en-US" dirty="0"/>
              <a:t>Rides on the power of SAT-solving but their “theory-solving” is key</a:t>
            </a:r>
          </a:p>
          <a:p>
            <a:r>
              <a:rPr lang="en-US" dirty="0"/>
              <a:t>KLEE uses “STP”, an SMT solver that can handle bit-arrays and uninterpreted functions well</a:t>
            </a:r>
          </a:p>
          <a:p>
            <a:r>
              <a:rPr lang="en-US" dirty="0"/>
              <a:t>This is why we must study mathematical logic</a:t>
            </a:r>
          </a:p>
          <a:p>
            <a:pPr lvl="1"/>
            <a:r>
              <a:rPr lang="en-US" dirty="0"/>
              <a:t>took 1000s of years since Euclid, 170 years since Boole, 100 years since Shannon, and 120 years since Russell, </a:t>
            </a:r>
            <a:r>
              <a:rPr lang="en-US" dirty="0" err="1"/>
              <a:t>Peano</a:t>
            </a:r>
            <a:r>
              <a:rPr lang="en-US" dirty="0"/>
              <a:t> and others to get here!</a:t>
            </a:r>
          </a:p>
          <a:p>
            <a:pPr lvl="1"/>
            <a:r>
              <a:rPr lang="en-US" dirty="0"/>
              <a:t>in addition to all those other “cool topics” to which students are flocking these days! </a:t>
            </a:r>
          </a:p>
          <a:p>
            <a:pPr lvl="2"/>
            <a:r>
              <a:rPr lang="en-US" dirty="0"/>
              <a:t>(What are some of those?!)</a:t>
            </a:r>
          </a:p>
        </p:txBody>
      </p:sp>
    </p:spTree>
    <p:extLst>
      <p:ext uri="{BB962C8B-B14F-4D97-AF65-F5344CB8AC3E}">
        <p14:creationId xmlns:p14="http://schemas.microsoft.com/office/powerpoint/2010/main" val="696152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A85CA293-BD1F-3844-801E-B4893FA09F22}" type="slidenum">
              <a:rPr lang="en-US" sz="1200">
                <a:solidFill>
                  <a:srgbClr val="898989"/>
                </a:solidFill>
              </a:rPr>
              <a:pPr algn="r"/>
              <a:t>60</a:t>
            </a:fld>
            <a:endParaRPr lang="en-US" sz="1200">
              <a:solidFill>
                <a:srgbClr val="898989"/>
              </a:solidFill>
            </a:endParaRPr>
          </a:p>
        </p:txBody>
      </p:sp>
      <p:sp>
        <p:nvSpPr>
          <p:cNvPr id="34819" name="Rectangle 2"/>
          <p:cNvSpPr>
            <a:spLocks noGrp="1" noChangeArrowheads="1"/>
          </p:cNvSpPr>
          <p:nvPr>
            <p:ph type="title" idx="4294967295"/>
          </p:nvPr>
        </p:nvSpPr>
        <p:spPr>
          <a:xfrm>
            <a:off x="1905000" y="0"/>
            <a:ext cx="8686800" cy="1143000"/>
          </a:xfrm>
        </p:spPr>
        <p:txBody>
          <a:bodyPr/>
          <a:lstStyle/>
          <a:p>
            <a:r>
              <a:rPr lang="en-US" sz="3200" dirty="0"/>
              <a:t>How bad is the interleaving problem?</a:t>
            </a:r>
            <a:endParaRPr lang="en-US" sz="3200" b="1" baseline="30000" dirty="0"/>
          </a:p>
        </p:txBody>
      </p:sp>
      <p:sp>
        <p:nvSpPr>
          <p:cNvPr id="34820" name="TextBox 47"/>
          <p:cNvSpPr txBox="1">
            <a:spLocks noChangeArrowheads="1"/>
          </p:cNvSpPr>
          <p:nvPr/>
        </p:nvSpPr>
        <p:spPr bwMode="auto">
          <a:xfrm>
            <a:off x="2133601" y="1295400"/>
            <a:ext cx="5370381" cy="523220"/>
          </a:xfrm>
          <a:prstGeom prst="rect">
            <a:avLst/>
          </a:prstGeom>
          <a:noFill/>
          <a:ln w="9525">
            <a:noFill/>
            <a:miter lim="800000"/>
            <a:headEnd/>
            <a:tailEnd/>
          </a:ln>
        </p:spPr>
        <p:txBody>
          <a:bodyPr wrap="none">
            <a:prstTxWarp prst="textNoShape">
              <a:avLst/>
            </a:prstTxWarp>
            <a:spAutoFit/>
          </a:bodyPr>
          <a:lstStyle/>
          <a:p>
            <a:r>
              <a:rPr lang="en-US" sz="2800"/>
              <a:t>It is like shuffling decks of cards</a:t>
            </a:r>
          </a:p>
        </p:txBody>
      </p:sp>
      <p:pic>
        <p:nvPicPr>
          <p:cNvPr id="34821" name="Picture 48" descr="Playing_Cards.jpg"/>
          <p:cNvPicPr>
            <a:picLocks noChangeAspect="1"/>
          </p:cNvPicPr>
          <p:nvPr/>
        </p:nvPicPr>
        <p:blipFill>
          <a:blip r:embed="rId3"/>
          <a:srcRect/>
          <a:stretch>
            <a:fillRect/>
          </a:stretch>
        </p:blipFill>
        <p:spPr bwMode="auto">
          <a:xfrm>
            <a:off x="1981200" y="1905001"/>
            <a:ext cx="1828800" cy="1463675"/>
          </a:xfrm>
          <a:prstGeom prst="rect">
            <a:avLst/>
          </a:prstGeom>
          <a:noFill/>
          <a:ln w="9525">
            <a:noFill/>
            <a:miter lim="800000"/>
            <a:headEnd/>
            <a:tailEnd/>
          </a:ln>
        </p:spPr>
      </p:pic>
      <p:pic>
        <p:nvPicPr>
          <p:cNvPr id="34822" name="Picture 49" descr="Playing_Cards.jpg"/>
          <p:cNvPicPr>
            <a:picLocks noChangeAspect="1"/>
          </p:cNvPicPr>
          <p:nvPr/>
        </p:nvPicPr>
        <p:blipFill>
          <a:blip r:embed="rId3"/>
          <a:srcRect/>
          <a:stretch>
            <a:fillRect/>
          </a:stretch>
        </p:blipFill>
        <p:spPr bwMode="auto">
          <a:xfrm>
            <a:off x="4114800" y="1905001"/>
            <a:ext cx="1828800" cy="1463675"/>
          </a:xfrm>
          <a:prstGeom prst="rect">
            <a:avLst/>
          </a:prstGeom>
          <a:noFill/>
          <a:ln w="9525">
            <a:noFill/>
            <a:miter lim="800000"/>
            <a:headEnd/>
            <a:tailEnd/>
          </a:ln>
        </p:spPr>
      </p:pic>
      <p:pic>
        <p:nvPicPr>
          <p:cNvPr id="34823" name="Picture 50" descr="Playing_Cards.jpg"/>
          <p:cNvPicPr>
            <a:picLocks noChangeAspect="1"/>
          </p:cNvPicPr>
          <p:nvPr/>
        </p:nvPicPr>
        <p:blipFill>
          <a:blip r:embed="rId3"/>
          <a:srcRect/>
          <a:stretch>
            <a:fillRect/>
          </a:stretch>
        </p:blipFill>
        <p:spPr bwMode="auto">
          <a:xfrm>
            <a:off x="6553200" y="1905001"/>
            <a:ext cx="1828800" cy="1463675"/>
          </a:xfrm>
          <a:prstGeom prst="rect">
            <a:avLst/>
          </a:prstGeom>
          <a:noFill/>
          <a:ln w="9525">
            <a:noFill/>
            <a:miter lim="800000"/>
            <a:headEnd/>
            <a:tailEnd/>
          </a:ln>
        </p:spPr>
      </p:pic>
      <p:cxnSp>
        <p:nvCxnSpPr>
          <p:cNvPr id="34824" name="Straight Arrow Connector 52"/>
          <p:cNvCxnSpPr>
            <a:cxnSpLocks noChangeShapeType="1"/>
          </p:cNvCxnSpPr>
          <p:nvPr/>
        </p:nvCxnSpPr>
        <p:spPr bwMode="auto">
          <a:xfrm>
            <a:off x="3505200" y="3657600"/>
            <a:ext cx="1524000" cy="838200"/>
          </a:xfrm>
          <a:prstGeom prst="straightConnector1">
            <a:avLst/>
          </a:prstGeom>
          <a:noFill/>
          <a:ln w="9525">
            <a:solidFill>
              <a:schemeClr val="tx1"/>
            </a:solidFill>
            <a:round/>
            <a:headEnd/>
            <a:tailEnd type="arrow" w="med" len="med"/>
          </a:ln>
        </p:spPr>
      </p:cxnSp>
      <p:cxnSp>
        <p:nvCxnSpPr>
          <p:cNvPr id="34825" name="Straight Arrow Connector 54"/>
          <p:cNvCxnSpPr>
            <a:cxnSpLocks noChangeShapeType="1"/>
          </p:cNvCxnSpPr>
          <p:nvPr/>
        </p:nvCxnSpPr>
        <p:spPr bwMode="auto">
          <a:xfrm rot="5400000">
            <a:off x="4724401" y="4038601"/>
            <a:ext cx="914400" cy="3175"/>
          </a:xfrm>
          <a:prstGeom prst="straightConnector1">
            <a:avLst/>
          </a:prstGeom>
          <a:noFill/>
          <a:ln w="9525">
            <a:solidFill>
              <a:schemeClr val="tx1"/>
            </a:solidFill>
            <a:round/>
            <a:headEnd/>
            <a:tailEnd type="arrow" w="med" len="med"/>
          </a:ln>
        </p:spPr>
      </p:cxnSp>
      <p:cxnSp>
        <p:nvCxnSpPr>
          <p:cNvPr id="34826" name="Straight Arrow Connector 56"/>
          <p:cNvCxnSpPr>
            <a:cxnSpLocks noChangeShapeType="1"/>
          </p:cNvCxnSpPr>
          <p:nvPr/>
        </p:nvCxnSpPr>
        <p:spPr bwMode="auto">
          <a:xfrm rot="10800000" flipV="1">
            <a:off x="5334000" y="3581400"/>
            <a:ext cx="1371600" cy="914400"/>
          </a:xfrm>
          <a:prstGeom prst="straightConnector1">
            <a:avLst/>
          </a:prstGeom>
          <a:noFill/>
          <a:ln w="9525">
            <a:solidFill>
              <a:schemeClr val="tx1"/>
            </a:solidFill>
            <a:round/>
            <a:headEnd/>
            <a:tailEnd type="arrow" w="med" len="med"/>
          </a:ln>
        </p:spPr>
      </p:cxnSp>
      <p:sp>
        <p:nvSpPr>
          <p:cNvPr id="34828" name="TextBox 60"/>
          <p:cNvSpPr txBox="1">
            <a:spLocks noChangeArrowheads="1"/>
          </p:cNvSpPr>
          <p:nvPr/>
        </p:nvSpPr>
        <p:spPr bwMode="auto">
          <a:xfrm>
            <a:off x="2408239" y="5334001"/>
            <a:ext cx="8395247" cy="461665"/>
          </a:xfrm>
          <a:prstGeom prst="rect">
            <a:avLst/>
          </a:prstGeom>
          <a:noFill/>
          <a:ln w="9525">
            <a:noFill/>
            <a:miter lim="800000"/>
            <a:headEnd/>
            <a:tailEnd/>
          </a:ln>
        </p:spPr>
        <p:txBody>
          <a:bodyPr wrap="none">
            <a:prstTxWarp prst="textNoShape">
              <a:avLst/>
            </a:prstTxWarp>
            <a:spAutoFit/>
          </a:bodyPr>
          <a:lstStyle/>
          <a:p>
            <a:r>
              <a:rPr lang="en-US" sz="2400" dirty="0">
                <a:solidFill>
                  <a:srgbClr val="0000FF"/>
                </a:solidFill>
              </a:rPr>
              <a:t>&gt;  6 * 10^14 </a:t>
            </a:r>
            <a:r>
              <a:rPr lang="en-US" sz="2400" dirty="0" err="1">
                <a:solidFill>
                  <a:srgbClr val="0000FF"/>
                </a:solidFill>
              </a:rPr>
              <a:t>interleavings</a:t>
            </a:r>
            <a:r>
              <a:rPr lang="en-US" sz="2400" dirty="0">
                <a:solidFill>
                  <a:srgbClr val="0000FF"/>
                </a:solidFill>
              </a:rPr>
              <a:t> for 5 threads with 5 instructions  </a:t>
            </a:r>
          </a:p>
        </p:txBody>
      </p:sp>
    </p:spTree>
    <p:extLst>
      <p:ext uri="{BB962C8B-B14F-4D97-AF65-F5344CB8AC3E}">
        <p14:creationId xmlns:p14="http://schemas.microsoft.com/office/powerpoint/2010/main" val="31645294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971800"/>
            <a:ext cx="8229600" cy="1143000"/>
          </a:xfrm>
        </p:spPr>
        <p:txBody>
          <a:bodyPr>
            <a:normAutofit/>
          </a:bodyPr>
          <a:lstStyle/>
          <a:p>
            <a:r>
              <a:rPr lang="en-US" dirty="0"/>
              <a:t>Avoiding Interleaving Explosion</a:t>
            </a:r>
          </a:p>
        </p:txBody>
      </p:sp>
    </p:spTree>
    <p:extLst>
      <p:ext uri="{BB962C8B-B14F-4D97-AF65-F5344CB8AC3E}">
        <p14:creationId xmlns:p14="http://schemas.microsoft.com/office/powerpoint/2010/main" val="1588465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Solution to the interleaving problem: Find </a:t>
            </a:r>
            <a:r>
              <a:rPr lang="en-US" i="1" dirty="0"/>
              <a:t>representative</a:t>
            </a:r>
            <a:r>
              <a:rPr lang="en-US" dirty="0"/>
              <a:t> </a:t>
            </a:r>
            <a:r>
              <a:rPr lang="en-US" dirty="0" err="1"/>
              <a:t>interleavings</a:t>
            </a:r>
            <a:endParaRPr lang="en-US" dirty="0"/>
          </a:p>
        </p:txBody>
      </p:sp>
      <p:cxnSp>
        <p:nvCxnSpPr>
          <p:cNvPr id="35" name="Curved Connector 65"/>
          <p:cNvCxnSpPr>
            <a:cxnSpLocks noChangeShapeType="1"/>
          </p:cNvCxnSpPr>
          <p:nvPr/>
        </p:nvCxnSpPr>
        <p:spPr bwMode="auto">
          <a:xfrm rot="5400000">
            <a:off x="2146236" y="3733783"/>
            <a:ext cx="3807731" cy="2304"/>
          </a:xfrm>
          <a:prstGeom prst="curvedConnector3">
            <a:avLst>
              <a:gd name="adj1" fmla="val 50000"/>
            </a:avLst>
          </a:prstGeom>
          <a:noFill/>
          <a:ln w="9525">
            <a:solidFill>
              <a:schemeClr val="tx1"/>
            </a:solidFill>
            <a:round/>
            <a:headEnd/>
            <a:tailEnd type="arrow" w="med" len="med"/>
          </a:ln>
        </p:spPr>
      </p:cxnSp>
      <p:sp>
        <p:nvSpPr>
          <p:cNvPr id="36" name="Oval 96"/>
          <p:cNvSpPr>
            <a:spLocks noChangeArrowheads="1"/>
          </p:cNvSpPr>
          <p:nvPr/>
        </p:nvSpPr>
        <p:spPr bwMode="auto">
          <a:xfrm>
            <a:off x="3940700" y="2375194"/>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7" name="Oval 96"/>
          <p:cNvSpPr>
            <a:spLocks noChangeArrowheads="1"/>
          </p:cNvSpPr>
          <p:nvPr/>
        </p:nvSpPr>
        <p:spPr bwMode="auto">
          <a:xfrm>
            <a:off x="3940700" y="2810492"/>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8" name="Oval 96"/>
          <p:cNvSpPr>
            <a:spLocks noChangeArrowheads="1"/>
          </p:cNvSpPr>
          <p:nvPr/>
        </p:nvSpPr>
        <p:spPr bwMode="auto">
          <a:xfrm>
            <a:off x="3940700" y="3245791"/>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9" name="Oval 96"/>
          <p:cNvSpPr>
            <a:spLocks noChangeArrowheads="1"/>
          </p:cNvSpPr>
          <p:nvPr/>
        </p:nvSpPr>
        <p:spPr bwMode="auto">
          <a:xfrm>
            <a:off x="3940700" y="3681090"/>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0" name="Oval 96"/>
          <p:cNvSpPr>
            <a:spLocks noChangeArrowheads="1"/>
          </p:cNvSpPr>
          <p:nvPr/>
        </p:nvSpPr>
        <p:spPr bwMode="auto">
          <a:xfrm>
            <a:off x="3940700" y="4116389"/>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1" name="Oval 96"/>
          <p:cNvSpPr>
            <a:spLocks noChangeArrowheads="1"/>
          </p:cNvSpPr>
          <p:nvPr/>
        </p:nvSpPr>
        <p:spPr bwMode="auto">
          <a:xfrm>
            <a:off x="3940700" y="4551688"/>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42" name="Straight Connector 181"/>
          <p:cNvCxnSpPr>
            <a:cxnSpLocks noChangeShapeType="1"/>
          </p:cNvCxnSpPr>
          <p:nvPr/>
        </p:nvCxnSpPr>
        <p:spPr bwMode="auto">
          <a:xfrm>
            <a:off x="3830146" y="1828801"/>
            <a:ext cx="3648265" cy="2269"/>
          </a:xfrm>
          <a:prstGeom prst="line">
            <a:avLst/>
          </a:prstGeom>
          <a:noFill/>
          <a:ln w="9525">
            <a:solidFill>
              <a:schemeClr val="tx1"/>
            </a:solidFill>
            <a:round/>
            <a:headEnd/>
            <a:tailEnd/>
          </a:ln>
        </p:spPr>
      </p:cxnSp>
      <p:cxnSp>
        <p:nvCxnSpPr>
          <p:cNvPr id="43" name="Straight Connector 182"/>
          <p:cNvCxnSpPr>
            <a:cxnSpLocks noChangeShapeType="1"/>
          </p:cNvCxnSpPr>
          <p:nvPr/>
        </p:nvCxnSpPr>
        <p:spPr bwMode="auto">
          <a:xfrm>
            <a:off x="3830146" y="5636534"/>
            <a:ext cx="3648265" cy="2267"/>
          </a:xfrm>
          <a:prstGeom prst="line">
            <a:avLst/>
          </a:prstGeom>
          <a:noFill/>
          <a:ln w="9525">
            <a:solidFill>
              <a:schemeClr val="tx1"/>
            </a:solidFill>
            <a:round/>
            <a:headEnd/>
            <a:tailEnd/>
          </a:ln>
        </p:spPr>
      </p:cxnSp>
      <p:cxnSp>
        <p:nvCxnSpPr>
          <p:cNvPr id="45" name="Curved Connector 65"/>
          <p:cNvCxnSpPr>
            <a:cxnSpLocks noChangeShapeType="1"/>
          </p:cNvCxnSpPr>
          <p:nvPr/>
        </p:nvCxnSpPr>
        <p:spPr bwMode="auto">
          <a:xfrm rot="5400000">
            <a:off x="2920109" y="3731515"/>
            <a:ext cx="3807733" cy="2304"/>
          </a:xfrm>
          <a:prstGeom prst="curvedConnector3">
            <a:avLst>
              <a:gd name="adj1" fmla="val 50000"/>
            </a:avLst>
          </a:prstGeom>
          <a:noFill/>
          <a:ln w="9525">
            <a:solidFill>
              <a:schemeClr val="tx1"/>
            </a:solidFill>
            <a:round/>
            <a:headEnd/>
            <a:tailEnd type="arrow" w="med" len="med"/>
          </a:ln>
        </p:spPr>
      </p:cxnSp>
      <p:sp>
        <p:nvSpPr>
          <p:cNvPr id="46" name="Oval 96"/>
          <p:cNvSpPr>
            <a:spLocks noChangeArrowheads="1"/>
          </p:cNvSpPr>
          <p:nvPr/>
        </p:nvSpPr>
        <p:spPr bwMode="auto">
          <a:xfrm>
            <a:off x="4714574"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7" name="Oval 96"/>
          <p:cNvSpPr>
            <a:spLocks noChangeArrowheads="1"/>
          </p:cNvSpPr>
          <p:nvPr/>
        </p:nvSpPr>
        <p:spPr bwMode="auto">
          <a:xfrm>
            <a:off x="4714574"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8" name="Oval 96"/>
          <p:cNvSpPr>
            <a:spLocks noChangeArrowheads="1"/>
          </p:cNvSpPr>
          <p:nvPr/>
        </p:nvSpPr>
        <p:spPr bwMode="auto">
          <a:xfrm>
            <a:off x="4714574"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9" name="Oval 96"/>
          <p:cNvSpPr>
            <a:spLocks noChangeArrowheads="1"/>
          </p:cNvSpPr>
          <p:nvPr/>
        </p:nvSpPr>
        <p:spPr bwMode="auto">
          <a:xfrm>
            <a:off x="4714574" y="3678821"/>
            <a:ext cx="221107" cy="21765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50" name="Oval 96"/>
          <p:cNvSpPr>
            <a:spLocks noChangeArrowheads="1"/>
          </p:cNvSpPr>
          <p:nvPr/>
        </p:nvSpPr>
        <p:spPr bwMode="auto">
          <a:xfrm>
            <a:off x="4714574"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1" name="Oval 96"/>
          <p:cNvSpPr>
            <a:spLocks noChangeArrowheads="1"/>
          </p:cNvSpPr>
          <p:nvPr/>
        </p:nvSpPr>
        <p:spPr bwMode="auto">
          <a:xfrm>
            <a:off x="4714574"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53" name="Curved Connector 65"/>
          <p:cNvCxnSpPr>
            <a:cxnSpLocks noChangeShapeType="1"/>
          </p:cNvCxnSpPr>
          <p:nvPr/>
        </p:nvCxnSpPr>
        <p:spPr bwMode="auto">
          <a:xfrm rot="5400000">
            <a:off x="3693984" y="3731515"/>
            <a:ext cx="3807733" cy="2304"/>
          </a:xfrm>
          <a:prstGeom prst="curvedConnector3">
            <a:avLst>
              <a:gd name="adj1" fmla="val 50000"/>
            </a:avLst>
          </a:prstGeom>
          <a:noFill/>
          <a:ln w="9525">
            <a:solidFill>
              <a:schemeClr val="tx1"/>
            </a:solidFill>
            <a:round/>
            <a:headEnd/>
            <a:tailEnd type="arrow" w="med" len="med"/>
          </a:ln>
        </p:spPr>
      </p:cxnSp>
      <p:sp>
        <p:nvSpPr>
          <p:cNvPr id="54" name="Oval 96"/>
          <p:cNvSpPr>
            <a:spLocks noChangeArrowheads="1"/>
          </p:cNvSpPr>
          <p:nvPr/>
        </p:nvSpPr>
        <p:spPr bwMode="auto">
          <a:xfrm>
            <a:off x="5488449"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5" name="Oval 96"/>
          <p:cNvSpPr>
            <a:spLocks noChangeArrowheads="1"/>
          </p:cNvSpPr>
          <p:nvPr/>
        </p:nvSpPr>
        <p:spPr bwMode="auto">
          <a:xfrm>
            <a:off x="5488449"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6" name="Oval 96"/>
          <p:cNvSpPr>
            <a:spLocks noChangeArrowheads="1"/>
          </p:cNvSpPr>
          <p:nvPr/>
        </p:nvSpPr>
        <p:spPr bwMode="auto">
          <a:xfrm>
            <a:off x="5488449"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7" name="Oval 96"/>
          <p:cNvSpPr>
            <a:spLocks noChangeArrowheads="1"/>
          </p:cNvSpPr>
          <p:nvPr/>
        </p:nvSpPr>
        <p:spPr bwMode="auto">
          <a:xfrm>
            <a:off x="5488449" y="3678821"/>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8" name="Oval 96"/>
          <p:cNvSpPr>
            <a:spLocks noChangeArrowheads="1"/>
          </p:cNvSpPr>
          <p:nvPr/>
        </p:nvSpPr>
        <p:spPr bwMode="auto">
          <a:xfrm>
            <a:off x="5488449" y="4114120"/>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9" name="Oval 96"/>
          <p:cNvSpPr>
            <a:spLocks noChangeArrowheads="1"/>
          </p:cNvSpPr>
          <p:nvPr/>
        </p:nvSpPr>
        <p:spPr bwMode="auto">
          <a:xfrm>
            <a:off x="5488449" y="4549419"/>
            <a:ext cx="221107" cy="21765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cxnSp>
        <p:nvCxnSpPr>
          <p:cNvPr id="61" name="Curved Connector 65"/>
          <p:cNvCxnSpPr>
            <a:cxnSpLocks noChangeShapeType="1"/>
          </p:cNvCxnSpPr>
          <p:nvPr/>
        </p:nvCxnSpPr>
        <p:spPr bwMode="auto">
          <a:xfrm rot="5400000">
            <a:off x="4578411" y="3731515"/>
            <a:ext cx="3807733" cy="2304"/>
          </a:xfrm>
          <a:prstGeom prst="curvedConnector3">
            <a:avLst>
              <a:gd name="adj1" fmla="val 50000"/>
            </a:avLst>
          </a:prstGeom>
          <a:noFill/>
          <a:ln w="9525">
            <a:solidFill>
              <a:schemeClr val="tx1"/>
            </a:solidFill>
            <a:round/>
            <a:headEnd/>
            <a:tailEnd type="arrow" w="med" len="med"/>
          </a:ln>
        </p:spPr>
      </p:cxnSp>
      <p:sp>
        <p:nvSpPr>
          <p:cNvPr id="62" name="Oval 96"/>
          <p:cNvSpPr>
            <a:spLocks noChangeArrowheads="1"/>
          </p:cNvSpPr>
          <p:nvPr/>
        </p:nvSpPr>
        <p:spPr bwMode="auto">
          <a:xfrm>
            <a:off x="6372876"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3" name="Oval 96"/>
          <p:cNvSpPr>
            <a:spLocks noChangeArrowheads="1"/>
          </p:cNvSpPr>
          <p:nvPr/>
        </p:nvSpPr>
        <p:spPr bwMode="auto">
          <a:xfrm>
            <a:off x="6372876"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4" name="Oval 96"/>
          <p:cNvSpPr>
            <a:spLocks noChangeArrowheads="1"/>
          </p:cNvSpPr>
          <p:nvPr/>
        </p:nvSpPr>
        <p:spPr bwMode="auto">
          <a:xfrm>
            <a:off x="6372876"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5" name="Oval 96"/>
          <p:cNvSpPr>
            <a:spLocks noChangeArrowheads="1"/>
          </p:cNvSpPr>
          <p:nvPr/>
        </p:nvSpPr>
        <p:spPr bwMode="auto">
          <a:xfrm>
            <a:off x="6372876"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6" name="Oval 96"/>
          <p:cNvSpPr>
            <a:spLocks noChangeArrowheads="1"/>
          </p:cNvSpPr>
          <p:nvPr/>
        </p:nvSpPr>
        <p:spPr bwMode="auto">
          <a:xfrm>
            <a:off x="6372876"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7" name="Oval 96"/>
          <p:cNvSpPr>
            <a:spLocks noChangeArrowheads="1"/>
          </p:cNvSpPr>
          <p:nvPr/>
        </p:nvSpPr>
        <p:spPr bwMode="auto">
          <a:xfrm>
            <a:off x="6372876"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69" name="Curved Connector 65"/>
          <p:cNvCxnSpPr>
            <a:cxnSpLocks noChangeShapeType="1"/>
          </p:cNvCxnSpPr>
          <p:nvPr/>
        </p:nvCxnSpPr>
        <p:spPr bwMode="auto">
          <a:xfrm rot="5400000">
            <a:off x="5352286" y="3731515"/>
            <a:ext cx="3807733" cy="2304"/>
          </a:xfrm>
          <a:prstGeom prst="curvedConnector3">
            <a:avLst>
              <a:gd name="adj1" fmla="val 50000"/>
            </a:avLst>
          </a:prstGeom>
          <a:noFill/>
          <a:ln w="9525">
            <a:solidFill>
              <a:schemeClr val="tx1"/>
            </a:solidFill>
            <a:round/>
            <a:headEnd/>
            <a:tailEnd type="arrow" w="med" len="med"/>
          </a:ln>
        </p:spPr>
      </p:cxnSp>
      <p:sp>
        <p:nvSpPr>
          <p:cNvPr id="70" name="Oval 96"/>
          <p:cNvSpPr>
            <a:spLocks noChangeArrowheads="1"/>
          </p:cNvSpPr>
          <p:nvPr/>
        </p:nvSpPr>
        <p:spPr bwMode="auto">
          <a:xfrm>
            <a:off x="7146751"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1" name="Oval 96"/>
          <p:cNvSpPr>
            <a:spLocks noChangeArrowheads="1"/>
          </p:cNvSpPr>
          <p:nvPr/>
        </p:nvSpPr>
        <p:spPr bwMode="auto">
          <a:xfrm>
            <a:off x="7146751"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2" name="Oval 96"/>
          <p:cNvSpPr>
            <a:spLocks noChangeArrowheads="1"/>
          </p:cNvSpPr>
          <p:nvPr/>
        </p:nvSpPr>
        <p:spPr bwMode="auto">
          <a:xfrm>
            <a:off x="7146751"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3" name="Oval 96"/>
          <p:cNvSpPr>
            <a:spLocks noChangeArrowheads="1"/>
          </p:cNvSpPr>
          <p:nvPr/>
        </p:nvSpPr>
        <p:spPr bwMode="auto">
          <a:xfrm>
            <a:off x="7146751"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4" name="Oval 96"/>
          <p:cNvSpPr>
            <a:spLocks noChangeArrowheads="1"/>
          </p:cNvSpPr>
          <p:nvPr/>
        </p:nvSpPr>
        <p:spPr bwMode="auto">
          <a:xfrm>
            <a:off x="7146751"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5" name="Oval 96"/>
          <p:cNvSpPr>
            <a:spLocks noChangeArrowheads="1"/>
          </p:cNvSpPr>
          <p:nvPr/>
        </p:nvSpPr>
        <p:spPr bwMode="auto">
          <a:xfrm>
            <a:off x="7146751"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6" name="Freeform 49"/>
          <p:cNvSpPr>
            <a:spLocks noChangeArrowheads="1"/>
          </p:cNvSpPr>
          <p:nvPr/>
        </p:nvSpPr>
        <p:spPr bwMode="auto">
          <a:xfrm>
            <a:off x="3581400" y="3135087"/>
            <a:ext cx="4286250" cy="1367519"/>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78" name="TextBox 77"/>
          <p:cNvSpPr txBox="1"/>
          <p:nvPr/>
        </p:nvSpPr>
        <p:spPr>
          <a:xfrm>
            <a:off x="1647811" y="1981200"/>
            <a:ext cx="2321469" cy="2308324"/>
          </a:xfrm>
          <a:prstGeom prst="rect">
            <a:avLst/>
          </a:prstGeom>
          <a:noFill/>
        </p:spPr>
        <p:txBody>
          <a:bodyPr wrap="none" rtlCol="0">
            <a:spAutoFit/>
          </a:bodyPr>
          <a:lstStyle/>
          <a:p>
            <a:r>
              <a:rPr lang="en-US" dirty="0">
                <a:solidFill>
                  <a:srgbClr val="0000FF"/>
                </a:solidFill>
              </a:rPr>
              <a:t>For Example:</a:t>
            </a:r>
          </a:p>
          <a:p>
            <a:r>
              <a:rPr lang="en-US" dirty="0"/>
              <a:t>If the green dots are</a:t>
            </a:r>
          </a:p>
          <a:p>
            <a:r>
              <a:rPr lang="en-US" dirty="0"/>
              <a:t>local thread actions,</a:t>
            </a:r>
          </a:p>
          <a:p>
            <a:r>
              <a:rPr lang="en-US" dirty="0"/>
              <a:t> then</a:t>
            </a:r>
          </a:p>
          <a:p>
            <a:r>
              <a:rPr lang="en-US" dirty="0"/>
              <a:t>all schedules</a:t>
            </a:r>
          </a:p>
          <a:p>
            <a:r>
              <a:rPr lang="en-US" dirty="0"/>
              <a:t> that arrive</a:t>
            </a:r>
          </a:p>
          <a:p>
            <a:r>
              <a:rPr lang="en-US" dirty="0"/>
              <a:t>at the “cut line”</a:t>
            </a:r>
          </a:p>
          <a:p>
            <a:r>
              <a:rPr lang="en-US" dirty="0"/>
              <a:t> are equivalent!</a:t>
            </a:r>
          </a:p>
        </p:txBody>
      </p:sp>
      <p:cxnSp>
        <p:nvCxnSpPr>
          <p:cNvPr id="52" name="Straight Connector 51"/>
          <p:cNvCxnSpPr/>
          <p:nvPr/>
        </p:nvCxnSpPr>
        <p:spPr>
          <a:xfrm rot="16200000" flipH="1">
            <a:off x="4838700" y="4000500"/>
            <a:ext cx="685800" cy="457200"/>
          </a:xfrm>
          <a:prstGeom prst="line">
            <a:avLst/>
          </a:prstGeom>
          <a:ln w="47625">
            <a:solidFill>
              <a:srgbClr val="660066"/>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38664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Solution to the interleaving problem: Find </a:t>
            </a:r>
            <a:r>
              <a:rPr lang="en-US" i="1" dirty="0"/>
              <a:t>representative</a:t>
            </a:r>
            <a:r>
              <a:rPr lang="en-US" dirty="0"/>
              <a:t> </a:t>
            </a:r>
            <a:r>
              <a:rPr lang="en-US" dirty="0" err="1"/>
              <a:t>interleavings</a:t>
            </a:r>
            <a:endParaRPr lang="en-US" dirty="0"/>
          </a:p>
        </p:txBody>
      </p:sp>
      <p:cxnSp>
        <p:nvCxnSpPr>
          <p:cNvPr id="35" name="Curved Connector 65"/>
          <p:cNvCxnSpPr>
            <a:cxnSpLocks noChangeShapeType="1"/>
          </p:cNvCxnSpPr>
          <p:nvPr/>
        </p:nvCxnSpPr>
        <p:spPr bwMode="auto">
          <a:xfrm rot="5400000">
            <a:off x="2146236" y="3733783"/>
            <a:ext cx="3807731" cy="2304"/>
          </a:xfrm>
          <a:prstGeom prst="curvedConnector3">
            <a:avLst>
              <a:gd name="adj1" fmla="val 50000"/>
            </a:avLst>
          </a:prstGeom>
          <a:noFill/>
          <a:ln w="9525">
            <a:solidFill>
              <a:schemeClr val="tx1"/>
            </a:solidFill>
            <a:round/>
            <a:headEnd/>
            <a:tailEnd type="arrow" w="med" len="med"/>
          </a:ln>
        </p:spPr>
      </p:cxnSp>
      <p:sp>
        <p:nvSpPr>
          <p:cNvPr id="36" name="Oval 96"/>
          <p:cNvSpPr>
            <a:spLocks noChangeArrowheads="1"/>
          </p:cNvSpPr>
          <p:nvPr/>
        </p:nvSpPr>
        <p:spPr bwMode="auto">
          <a:xfrm>
            <a:off x="3940700" y="2375194"/>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7" name="Oval 96"/>
          <p:cNvSpPr>
            <a:spLocks noChangeArrowheads="1"/>
          </p:cNvSpPr>
          <p:nvPr/>
        </p:nvSpPr>
        <p:spPr bwMode="auto">
          <a:xfrm>
            <a:off x="3940700" y="2810492"/>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8" name="Oval 96"/>
          <p:cNvSpPr>
            <a:spLocks noChangeArrowheads="1"/>
          </p:cNvSpPr>
          <p:nvPr/>
        </p:nvSpPr>
        <p:spPr bwMode="auto">
          <a:xfrm>
            <a:off x="3940700" y="3245791"/>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9" name="Oval 96"/>
          <p:cNvSpPr>
            <a:spLocks noChangeArrowheads="1"/>
          </p:cNvSpPr>
          <p:nvPr/>
        </p:nvSpPr>
        <p:spPr bwMode="auto">
          <a:xfrm>
            <a:off x="3940700" y="3681090"/>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0" name="Oval 96"/>
          <p:cNvSpPr>
            <a:spLocks noChangeArrowheads="1"/>
          </p:cNvSpPr>
          <p:nvPr/>
        </p:nvSpPr>
        <p:spPr bwMode="auto">
          <a:xfrm>
            <a:off x="3940700" y="4116389"/>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1" name="Oval 96"/>
          <p:cNvSpPr>
            <a:spLocks noChangeArrowheads="1"/>
          </p:cNvSpPr>
          <p:nvPr/>
        </p:nvSpPr>
        <p:spPr bwMode="auto">
          <a:xfrm>
            <a:off x="3940700" y="4551688"/>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42" name="Straight Connector 181"/>
          <p:cNvCxnSpPr>
            <a:cxnSpLocks noChangeShapeType="1"/>
          </p:cNvCxnSpPr>
          <p:nvPr/>
        </p:nvCxnSpPr>
        <p:spPr bwMode="auto">
          <a:xfrm>
            <a:off x="3830146" y="1828801"/>
            <a:ext cx="3648265" cy="2269"/>
          </a:xfrm>
          <a:prstGeom prst="line">
            <a:avLst/>
          </a:prstGeom>
          <a:noFill/>
          <a:ln w="9525">
            <a:solidFill>
              <a:schemeClr val="tx1"/>
            </a:solidFill>
            <a:round/>
            <a:headEnd/>
            <a:tailEnd/>
          </a:ln>
        </p:spPr>
      </p:cxnSp>
      <p:cxnSp>
        <p:nvCxnSpPr>
          <p:cNvPr id="43" name="Straight Connector 182"/>
          <p:cNvCxnSpPr>
            <a:cxnSpLocks noChangeShapeType="1"/>
          </p:cNvCxnSpPr>
          <p:nvPr/>
        </p:nvCxnSpPr>
        <p:spPr bwMode="auto">
          <a:xfrm>
            <a:off x="3830146" y="5636534"/>
            <a:ext cx="3648265" cy="2267"/>
          </a:xfrm>
          <a:prstGeom prst="line">
            <a:avLst/>
          </a:prstGeom>
          <a:noFill/>
          <a:ln w="9525">
            <a:solidFill>
              <a:schemeClr val="tx1"/>
            </a:solidFill>
            <a:round/>
            <a:headEnd/>
            <a:tailEnd/>
          </a:ln>
        </p:spPr>
      </p:cxnSp>
      <p:cxnSp>
        <p:nvCxnSpPr>
          <p:cNvPr id="45" name="Curved Connector 65"/>
          <p:cNvCxnSpPr>
            <a:cxnSpLocks noChangeShapeType="1"/>
          </p:cNvCxnSpPr>
          <p:nvPr/>
        </p:nvCxnSpPr>
        <p:spPr bwMode="auto">
          <a:xfrm rot="5400000">
            <a:off x="2920109" y="3731515"/>
            <a:ext cx="3807733" cy="2304"/>
          </a:xfrm>
          <a:prstGeom prst="curvedConnector3">
            <a:avLst>
              <a:gd name="adj1" fmla="val 50000"/>
            </a:avLst>
          </a:prstGeom>
          <a:noFill/>
          <a:ln w="9525">
            <a:solidFill>
              <a:schemeClr val="tx1"/>
            </a:solidFill>
            <a:round/>
            <a:headEnd/>
            <a:tailEnd type="arrow" w="med" len="med"/>
          </a:ln>
        </p:spPr>
      </p:cxnSp>
      <p:sp>
        <p:nvSpPr>
          <p:cNvPr id="46" name="Oval 96"/>
          <p:cNvSpPr>
            <a:spLocks noChangeArrowheads="1"/>
          </p:cNvSpPr>
          <p:nvPr/>
        </p:nvSpPr>
        <p:spPr bwMode="auto">
          <a:xfrm>
            <a:off x="4714574"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7" name="Oval 96"/>
          <p:cNvSpPr>
            <a:spLocks noChangeArrowheads="1"/>
          </p:cNvSpPr>
          <p:nvPr/>
        </p:nvSpPr>
        <p:spPr bwMode="auto">
          <a:xfrm>
            <a:off x="4714574"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8" name="Oval 96"/>
          <p:cNvSpPr>
            <a:spLocks noChangeArrowheads="1"/>
          </p:cNvSpPr>
          <p:nvPr/>
        </p:nvSpPr>
        <p:spPr bwMode="auto">
          <a:xfrm>
            <a:off x="4714574"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9" name="Oval 96"/>
          <p:cNvSpPr>
            <a:spLocks noChangeArrowheads="1"/>
          </p:cNvSpPr>
          <p:nvPr/>
        </p:nvSpPr>
        <p:spPr bwMode="auto">
          <a:xfrm>
            <a:off x="4714574" y="3678821"/>
            <a:ext cx="221107" cy="21765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50" name="Oval 96"/>
          <p:cNvSpPr>
            <a:spLocks noChangeArrowheads="1"/>
          </p:cNvSpPr>
          <p:nvPr/>
        </p:nvSpPr>
        <p:spPr bwMode="auto">
          <a:xfrm>
            <a:off x="4714574"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1" name="Oval 96"/>
          <p:cNvSpPr>
            <a:spLocks noChangeArrowheads="1"/>
          </p:cNvSpPr>
          <p:nvPr/>
        </p:nvSpPr>
        <p:spPr bwMode="auto">
          <a:xfrm>
            <a:off x="4714574"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53" name="Curved Connector 65"/>
          <p:cNvCxnSpPr>
            <a:cxnSpLocks noChangeShapeType="1"/>
          </p:cNvCxnSpPr>
          <p:nvPr/>
        </p:nvCxnSpPr>
        <p:spPr bwMode="auto">
          <a:xfrm rot="5400000">
            <a:off x="3693984" y="3731515"/>
            <a:ext cx="3807733" cy="2304"/>
          </a:xfrm>
          <a:prstGeom prst="curvedConnector3">
            <a:avLst>
              <a:gd name="adj1" fmla="val 50000"/>
            </a:avLst>
          </a:prstGeom>
          <a:noFill/>
          <a:ln w="9525">
            <a:solidFill>
              <a:schemeClr val="tx1"/>
            </a:solidFill>
            <a:round/>
            <a:headEnd/>
            <a:tailEnd type="arrow" w="med" len="med"/>
          </a:ln>
        </p:spPr>
      </p:cxnSp>
      <p:sp>
        <p:nvSpPr>
          <p:cNvPr id="54" name="Oval 96"/>
          <p:cNvSpPr>
            <a:spLocks noChangeArrowheads="1"/>
          </p:cNvSpPr>
          <p:nvPr/>
        </p:nvSpPr>
        <p:spPr bwMode="auto">
          <a:xfrm>
            <a:off x="5488449"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5" name="Oval 96"/>
          <p:cNvSpPr>
            <a:spLocks noChangeArrowheads="1"/>
          </p:cNvSpPr>
          <p:nvPr/>
        </p:nvSpPr>
        <p:spPr bwMode="auto">
          <a:xfrm>
            <a:off x="5488449"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6" name="Oval 96"/>
          <p:cNvSpPr>
            <a:spLocks noChangeArrowheads="1"/>
          </p:cNvSpPr>
          <p:nvPr/>
        </p:nvSpPr>
        <p:spPr bwMode="auto">
          <a:xfrm>
            <a:off x="5488449"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7" name="Oval 96"/>
          <p:cNvSpPr>
            <a:spLocks noChangeArrowheads="1"/>
          </p:cNvSpPr>
          <p:nvPr/>
        </p:nvSpPr>
        <p:spPr bwMode="auto">
          <a:xfrm>
            <a:off x="5488449" y="3678821"/>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8" name="Oval 96"/>
          <p:cNvSpPr>
            <a:spLocks noChangeArrowheads="1"/>
          </p:cNvSpPr>
          <p:nvPr/>
        </p:nvSpPr>
        <p:spPr bwMode="auto">
          <a:xfrm>
            <a:off x="5488449" y="4114120"/>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9" name="Oval 96"/>
          <p:cNvSpPr>
            <a:spLocks noChangeArrowheads="1"/>
          </p:cNvSpPr>
          <p:nvPr/>
        </p:nvSpPr>
        <p:spPr bwMode="auto">
          <a:xfrm>
            <a:off x="5488449" y="4549419"/>
            <a:ext cx="221107" cy="21765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cxnSp>
        <p:nvCxnSpPr>
          <p:cNvPr id="61" name="Curved Connector 65"/>
          <p:cNvCxnSpPr>
            <a:cxnSpLocks noChangeShapeType="1"/>
          </p:cNvCxnSpPr>
          <p:nvPr/>
        </p:nvCxnSpPr>
        <p:spPr bwMode="auto">
          <a:xfrm rot="5400000">
            <a:off x="4578411" y="3731515"/>
            <a:ext cx="3807733" cy="2304"/>
          </a:xfrm>
          <a:prstGeom prst="curvedConnector3">
            <a:avLst>
              <a:gd name="adj1" fmla="val 50000"/>
            </a:avLst>
          </a:prstGeom>
          <a:noFill/>
          <a:ln w="9525">
            <a:solidFill>
              <a:schemeClr val="tx1"/>
            </a:solidFill>
            <a:round/>
            <a:headEnd/>
            <a:tailEnd type="arrow" w="med" len="med"/>
          </a:ln>
        </p:spPr>
      </p:cxnSp>
      <p:sp>
        <p:nvSpPr>
          <p:cNvPr id="62" name="Oval 96"/>
          <p:cNvSpPr>
            <a:spLocks noChangeArrowheads="1"/>
          </p:cNvSpPr>
          <p:nvPr/>
        </p:nvSpPr>
        <p:spPr bwMode="auto">
          <a:xfrm>
            <a:off x="6372876"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3" name="Oval 96"/>
          <p:cNvSpPr>
            <a:spLocks noChangeArrowheads="1"/>
          </p:cNvSpPr>
          <p:nvPr/>
        </p:nvSpPr>
        <p:spPr bwMode="auto">
          <a:xfrm>
            <a:off x="6372876"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4" name="Oval 96"/>
          <p:cNvSpPr>
            <a:spLocks noChangeArrowheads="1"/>
          </p:cNvSpPr>
          <p:nvPr/>
        </p:nvSpPr>
        <p:spPr bwMode="auto">
          <a:xfrm>
            <a:off x="6372876"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5" name="Oval 96"/>
          <p:cNvSpPr>
            <a:spLocks noChangeArrowheads="1"/>
          </p:cNvSpPr>
          <p:nvPr/>
        </p:nvSpPr>
        <p:spPr bwMode="auto">
          <a:xfrm>
            <a:off x="6372876"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6" name="Oval 96"/>
          <p:cNvSpPr>
            <a:spLocks noChangeArrowheads="1"/>
          </p:cNvSpPr>
          <p:nvPr/>
        </p:nvSpPr>
        <p:spPr bwMode="auto">
          <a:xfrm>
            <a:off x="6372876"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7" name="Oval 96"/>
          <p:cNvSpPr>
            <a:spLocks noChangeArrowheads="1"/>
          </p:cNvSpPr>
          <p:nvPr/>
        </p:nvSpPr>
        <p:spPr bwMode="auto">
          <a:xfrm>
            <a:off x="6372876"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69" name="Curved Connector 65"/>
          <p:cNvCxnSpPr>
            <a:cxnSpLocks noChangeShapeType="1"/>
          </p:cNvCxnSpPr>
          <p:nvPr/>
        </p:nvCxnSpPr>
        <p:spPr bwMode="auto">
          <a:xfrm rot="5400000">
            <a:off x="5352286" y="3731515"/>
            <a:ext cx="3807733" cy="2304"/>
          </a:xfrm>
          <a:prstGeom prst="curvedConnector3">
            <a:avLst>
              <a:gd name="adj1" fmla="val 50000"/>
            </a:avLst>
          </a:prstGeom>
          <a:noFill/>
          <a:ln w="9525">
            <a:solidFill>
              <a:schemeClr val="tx1"/>
            </a:solidFill>
            <a:round/>
            <a:headEnd/>
            <a:tailEnd type="arrow" w="med" len="med"/>
          </a:ln>
        </p:spPr>
      </p:cxnSp>
      <p:sp>
        <p:nvSpPr>
          <p:cNvPr id="70" name="Oval 96"/>
          <p:cNvSpPr>
            <a:spLocks noChangeArrowheads="1"/>
          </p:cNvSpPr>
          <p:nvPr/>
        </p:nvSpPr>
        <p:spPr bwMode="auto">
          <a:xfrm>
            <a:off x="7146751"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1" name="Oval 96"/>
          <p:cNvSpPr>
            <a:spLocks noChangeArrowheads="1"/>
          </p:cNvSpPr>
          <p:nvPr/>
        </p:nvSpPr>
        <p:spPr bwMode="auto">
          <a:xfrm>
            <a:off x="7146751"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2" name="Oval 96"/>
          <p:cNvSpPr>
            <a:spLocks noChangeArrowheads="1"/>
          </p:cNvSpPr>
          <p:nvPr/>
        </p:nvSpPr>
        <p:spPr bwMode="auto">
          <a:xfrm>
            <a:off x="7146751"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3" name="Oval 96"/>
          <p:cNvSpPr>
            <a:spLocks noChangeArrowheads="1"/>
          </p:cNvSpPr>
          <p:nvPr/>
        </p:nvSpPr>
        <p:spPr bwMode="auto">
          <a:xfrm>
            <a:off x="7146751"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4" name="Oval 96"/>
          <p:cNvSpPr>
            <a:spLocks noChangeArrowheads="1"/>
          </p:cNvSpPr>
          <p:nvPr/>
        </p:nvSpPr>
        <p:spPr bwMode="auto">
          <a:xfrm>
            <a:off x="7146751"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5" name="Oval 96"/>
          <p:cNvSpPr>
            <a:spLocks noChangeArrowheads="1"/>
          </p:cNvSpPr>
          <p:nvPr/>
        </p:nvSpPr>
        <p:spPr bwMode="auto">
          <a:xfrm>
            <a:off x="7146751"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6" name="Freeform 49"/>
          <p:cNvSpPr>
            <a:spLocks noChangeArrowheads="1"/>
          </p:cNvSpPr>
          <p:nvPr/>
        </p:nvSpPr>
        <p:spPr bwMode="auto">
          <a:xfrm>
            <a:off x="3581400" y="3135087"/>
            <a:ext cx="4286250" cy="1367519"/>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44" name="Freeform 43"/>
          <p:cNvSpPr/>
          <p:nvPr/>
        </p:nvSpPr>
        <p:spPr>
          <a:xfrm>
            <a:off x="4203700" y="2451100"/>
            <a:ext cx="3187700" cy="1816100"/>
          </a:xfrm>
          <a:custGeom>
            <a:avLst/>
            <a:gdLst>
              <a:gd name="connsiteX0" fmla="*/ 114300 w 3187700"/>
              <a:gd name="connsiteY0" fmla="*/ 0 h 1816100"/>
              <a:gd name="connsiteX1" fmla="*/ 165100 w 3187700"/>
              <a:gd name="connsiteY1" fmla="*/ 457200 h 1816100"/>
              <a:gd name="connsiteX2" fmla="*/ 469900 w 3187700"/>
              <a:gd name="connsiteY2" fmla="*/ 76200 h 1816100"/>
              <a:gd name="connsiteX3" fmla="*/ 1282700 w 3187700"/>
              <a:gd name="connsiteY3" fmla="*/ 50800 h 1816100"/>
              <a:gd name="connsiteX4" fmla="*/ 914400 w 3187700"/>
              <a:gd name="connsiteY4" fmla="*/ 406400 h 1816100"/>
              <a:gd name="connsiteX5" fmla="*/ 1371600 w 3187700"/>
              <a:gd name="connsiteY5" fmla="*/ 469900 h 1816100"/>
              <a:gd name="connsiteX6" fmla="*/ 2273300 w 3187700"/>
              <a:gd name="connsiteY6" fmla="*/ 38100 h 1816100"/>
              <a:gd name="connsiteX7" fmla="*/ 2286000 w 3187700"/>
              <a:gd name="connsiteY7" fmla="*/ 482600 h 1816100"/>
              <a:gd name="connsiteX8" fmla="*/ 3187700 w 3187700"/>
              <a:gd name="connsiteY8" fmla="*/ 50800 h 1816100"/>
              <a:gd name="connsiteX9" fmla="*/ 3124200 w 3187700"/>
              <a:gd name="connsiteY9" fmla="*/ 431800 h 1816100"/>
              <a:gd name="connsiteX10" fmla="*/ 0 w 3187700"/>
              <a:gd name="connsiteY10" fmla="*/ 889000 h 1816100"/>
              <a:gd name="connsiteX11" fmla="*/ 762000 w 3187700"/>
              <a:gd name="connsiteY11" fmla="*/ 952500 h 1816100"/>
              <a:gd name="connsiteX12" fmla="*/ 1447800 w 3187700"/>
              <a:gd name="connsiteY12" fmla="*/ 939800 h 1816100"/>
              <a:gd name="connsiteX13" fmla="*/ 1612900 w 3187700"/>
              <a:gd name="connsiteY13" fmla="*/ 1257300 h 1816100"/>
              <a:gd name="connsiteX14" fmla="*/ 1651000 w 3187700"/>
              <a:gd name="connsiteY14" fmla="*/ 1816100 h 18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7700" h="1816100">
                <a:moveTo>
                  <a:pt x="114300" y="0"/>
                </a:moveTo>
                <a:lnTo>
                  <a:pt x="165100" y="457200"/>
                </a:lnTo>
                <a:lnTo>
                  <a:pt x="469900" y="76200"/>
                </a:lnTo>
                <a:lnTo>
                  <a:pt x="1282700" y="50800"/>
                </a:lnTo>
                <a:lnTo>
                  <a:pt x="914400" y="406400"/>
                </a:lnTo>
                <a:lnTo>
                  <a:pt x="1371600" y="469900"/>
                </a:lnTo>
                <a:lnTo>
                  <a:pt x="2273300" y="38100"/>
                </a:lnTo>
                <a:lnTo>
                  <a:pt x="2286000" y="482600"/>
                </a:lnTo>
                <a:lnTo>
                  <a:pt x="3187700" y="50800"/>
                </a:lnTo>
                <a:lnTo>
                  <a:pt x="3124200" y="431800"/>
                </a:lnTo>
                <a:lnTo>
                  <a:pt x="0" y="889000"/>
                </a:lnTo>
                <a:lnTo>
                  <a:pt x="762000" y="952500"/>
                </a:lnTo>
                <a:lnTo>
                  <a:pt x="1447800" y="939800"/>
                </a:lnTo>
                <a:lnTo>
                  <a:pt x="1612900" y="1257300"/>
                </a:lnTo>
                <a:lnTo>
                  <a:pt x="1651000" y="1816100"/>
                </a:lnTo>
              </a:path>
            </a:pathLst>
          </a:custGeom>
          <a:ln w="47625">
            <a:prstDash val="sysDot"/>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TextBox 51"/>
          <p:cNvSpPr txBox="1"/>
          <p:nvPr/>
        </p:nvSpPr>
        <p:spPr>
          <a:xfrm>
            <a:off x="1647811" y="1981200"/>
            <a:ext cx="2321469" cy="2308324"/>
          </a:xfrm>
          <a:prstGeom prst="rect">
            <a:avLst/>
          </a:prstGeom>
          <a:noFill/>
        </p:spPr>
        <p:txBody>
          <a:bodyPr wrap="none" rtlCol="0">
            <a:spAutoFit/>
          </a:bodyPr>
          <a:lstStyle/>
          <a:p>
            <a:r>
              <a:rPr lang="en-US" dirty="0">
                <a:solidFill>
                  <a:srgbClr val="0000FF"/>
                </a:solidFill>
              </a:rPr>
              <a:t>For Example:</a:t>
            </a:r>
          </a:p>
          <a:p>
            <a:r>
              <a:rPr lang="en-US" dirty="0"/>
              <a:t>If the green dots are</a:t>
            </a:r>
          </a:p>
          <a:p>
            <a:r>
              <a:rPr lang="en-US" dirty="0"/>
              <a:t>local thread actions,</a:t>
            </a:r>
          </a:p>
          <a:p>
            <a:r>
              <a:rPr lang="en-US" dirty="0"/>
              <a:t> then</a:t>
            </a:r>
          </a:p>
          <a:p>
            <a:r>
              <a:rPr lang="en-US" dirty="0"/>
              <a:t>all schedules</a:t>
            </a:r>
          </a:p>
          <a:p>
            <a:r>
              <a:rPr lang="en-US" dirty="0"/>
              <a:t> that arrive</a:t>
            </a:r>
          </a:p>
          <a:p>
            <a:r>
              <a:rPr lang="en-US" dirty="0"/>
              <a:t>at the “cut line”</a:t>
            </a:r>
          </a:p>
          <a:p>
            <a:r>
              <a:rPr lang="en-US" dirty="0"/>
              <a:t> are equivalent!</a:t>
            </a:r>
          </a:p>
        </p:txBody>
      </p:sp>
      <p:cxnSp>
        <p:nvCxnSpPr>
          <p:cNvPr id="60" name="Straight Connector 59"/>
          <p:cNvCxnSpPr/>
          <p:nvPr/>
        </p:nvCxnSpPr>
        <p:spPr>
          <a:xfrm rot="16200000" flipH="1">
            <a:off x="4838700" y="4000500"/>
            <a:ext cx="685800" cy="457200"/>
          </a:xfrm>
          <a:prstGeom prst="line">
            <a:avLst/>
          </a:prstGeom>
          <a:ln w="47625">
            <a:solidFill>
              <a:srgbClr val="660066"/>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70366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Solution to the interleaving problem: Find </a:t>
            </a:r>
            <a:r>
              <a:rPr lang="en-US" i="1" dirty="0"/>
              <a:t>representative</a:t>
            </a:r>
            <a:r>
              <a:rPr lang="en-US" dirty="0"/>
              <a:t> </a:t>
            </a:r>
            <a:r>
              <a:rPr lang="en-US" dirty="0" err="1"/>
              <a:t>interleavings</a:t>
            </a:r>
            <a:endParaRPr lang="en-US" dirty="0"/>
          </a:p>
        </p:txBody>
      </p:sp>
      <p:cxnSp>
        <p:nvCxnSpPr>
          <p:cNvPr id="35" name="Curved Connector 65"/>
          <p:cNvCxnSpPr>
            <a:cxnSpLocks noChangeShapeType="1"/>
          </p:cNvCxnSpPr>
          <p:nvPr/>
        </p:nvCxnSpPr>
        <p:spPr bwMode="auto">
          <a:xfrm rot="5400000">
            <a:off x="2146236" y="3733783"/>
            <a:ext cx="3807731" cy="2304"/>
          </a:xfrm>
          <a:prstGeom prst="curvedConnector3">
            <a:avLst>
              <a:gd name="adj1" fmla="val 50000"/>
            </a:avLst>
          </a:prstGeom>
          <a:noFill/>
          <a:ln w="9525">
            <a:solidFill>
              <a:schemeClr val="tx1"/>
            </a:solidFill>
            <a:round/>
            <a:headEnd/>
            <a:tailEnd type="arrow" w="med" len="med"/>
          </a:ln>
        </p:spPr>
      </p:cxnSp>
      <p:sp>
        <p:nvSpPr>
          <p:cNvPr id="36" name="Oval 96"/>
          <p:cNvSpPr>
            <a:spLocks noChangeArrowheads="1"/>
          </p:cNvSpPr>
          <p:nvPr/>
        </p:nvSpPr>
        <p:spPr bwMode="auto">
          <a:xfrm>
            <a:off x="3940700" y="2375194"/>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7" name="Oval 96"/>
          <p:cNvSpPr>
            <a:spLocks noChangeArrowheads="1"/>
          </p:cNvSpPr>
          <p:nvPr/>
        </p:nvSpPr>
        <p:spPr bwMode="auto">
          <a:xfrm>
            <a:off x="3940700" y="2810492"/>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8" name="Oval 96"/>
          <p:cNvSpPr>
            <a:spLocks noChangeArrowheads="1"/>
          </p:cNvSpPr>
          <p:nvPr/>
        </p:nvSpPr>
        <p:spPr bwMode="auto">
          <a:xfrm>
            <a:off x="3940700" y="3245791"/>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9" name="Oval 96"/>
          <p:cNvSpPr>
            <a:spLocks noChangeArrowheads="1"/>
          </p:cNvSpPr>
          <p:nvPr/>
        </p:nvSpPr>
        <p:spPr bwMode="auto">
          <a:xfrm>
            <a:off x="3940700" y="3681090"/>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0" name="Oval 96"/>
          <p:cNvSpPr>
            <a:spLocks noChangeArrowheads="1"/>
          </p:cNvSpPr>
          <p:nvPr/>
        </p:nvSpPr>
        <p:spPr bwMode="auto">
          <a:xfrm>
            <a:off x="3940700" y="4116389"/>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1" name="Oval 96"/>
          <p:cNvSpPr>
            <a:spLocks noChangeArrowheads="1"/>
          </p:cNvSpPr>
          <p:nvPr/>
        </p:nvSpPr>
        <p:spPr bwMode="auto">
          <a:xfrm>
            <a:off x="3940700" y="4551688"/>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42" name="Straight Connector 181"/>
          <p:cNvCxnSpPr>
            <a:cxnSpLocks noChangeShapeType="1"/>
          </p:cNvCxnSpPr>
          <p:nvPr/>
        </p:nvCxnSpPr>
        <p:spPr bwMode="auto">
          <a:xfrm>
            <a:off x="3830146" y="1828801"/>
            <a:ext cx="3648265" cy="2269"/>
          </a:xfrm>
          <a:prstGeom prst="line">
            <a:avLst/>
          </a:prstGeom>
          <a:noFill/>
          <a:ln w="9525">
            <a:solidFill>
              <a:schemeClr val="tx1"/>
            </a:solidFill>
            <a:round/>
            <a:headEnd/>
            <a:tailEnd/>
          </a:ln>
        </p:spPr>
      </p:cxnSp>
      <p:cxnSp>
        <p:nvCxnSpPr>
          <p:cNvPr id="43" name="Straight Connector 182"/>
          <p:cNvCxnSpPr>
            <a:cxnSpLocks noChangeShapeType="1"/>
          </p:cNvCxnSpPr>
          <p:nvPr/>
        </p:nvCxnSpPr>
        <p:spPr bwMode="auto">
          <a:xfrm>
            <a:off x="3830146" y="5636534"/>
            <a:ext cx="3648265" cy="2267"/>
          </a:xfrm>
          <a:prstGeom prst="line">
            <a:avLst/>
          </a:prstGeom>
          <a:noFill/>
          <a:ln w="9525">
            <a:solidFill>
              <a:schemeClr val="tx1"/>
            </a:solidFill>
            <a:round/>
            <a:headEnd/>
            <a:tailEnd/>
          </a:ln>
        </p:spPr>
      </p:cxnSp>
      <p:cxnSp>
        <p:nvCxnSpPr>
          <p:cNvPr id="45" name="Curved Connector 65"/>
          <p:cNvCxnSpPr>
            <a:cxnSpLocks noChangeShapeType="1"/>
          </p:cNvCxnSpPr>
          <p:nvPr/>
        </p:nvCxnSpPr>
        <p:spPr bwMode="auto">
          <a:xfrm rot="5400000">
            <a:off x="2920109" y="3731515"/>
            <a:ext cx="3807733" cy="2304"/>
          </a:xfrm>
          <a:prstGeom prst="curvedConnector3">
            <a:avLst>
              <a:gd name="adj1" fmla="val 50000"/>
            </a:avLst>
          </a:prstGeom>
          <a:noFill/>
          <a:ln w="9525">
            <a:solidFill>
              <a:schemeClr val="tx1"/>
            </a:solidFill>
            <a:round/>
            <a:headEnd/>
            <a:tailEnd type="arrow" w="med" len="med"/>
          </a:ln>
        </p:spPr>
      </p:cxnSp>
      <p:sp>
        <p:nvSpPr>
          <p:cNvPr id="46" name="Oval 96"/>
          <p:cNvSpPr>
            <a:spLocks noChangeArrowheads="1"/>
          </p:cNvSpPr>
          <p:nvPr/>
        </p:nvSpPr>
        <p:spPr bwMode="auto">
          <a:xfrm>
            <a:off x="4714574"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7" name="Oval 96"/>
          <p:cNvSpPr>
            <a:spLocks noChangeArrowheads="1"/>
          </p:cNvSpPr>
          <p:nvPr/>
        </p:nvSpPr>
        <p:spPr bwMode="auto">
          <a:xfrm>
            <a:off x="4714574"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8" name="Oval 96"/>
          <p:cNvSpPr>
            <a:spLocks noChangeArrowheads="1"/>
          </p:cNvSpPr>
          <p:nvPr/>
        </p:nvSpPr>
        <p:spPr bwMode="auto">
          <a:xfrm>
            <a:off x="4714574"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9" name="Oval 96"/>
          <p:cNvSpPr>
            <a:spLocks noChangeArrowheads="1"/>
          </p:cNvSpPr>
          <p:nvPr/>
        </p:nvSpPr>
        <p:spPr bwMode="auto">
          <a:xfrm>
            <a:off x="4714574" y="3678821"/>
            <a:ext cx="221107" cy="21765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50" name="Oval 96"/>
          <p:cNvSpPr>
            <a:spLocks noChangeArrowheads="1"/>
          </p:cNvSpPr>
          <p:nvPr/>
        </p:nvSpPr>
        <p:spPr bwMode="auto">
          <a:xfrm>
            <a:off x="4714574"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1" name="Oval 96"/>
          <p:cNvSpPr>
            <a:spLocks noChangeArrowheads="1"/>
          </p:cNvSpPr>
          <p:nvPr/>
        </p:nvSpPr>
        <p:spPr bwMode="auto">
          <a:xfrm>
            <a:off x="4714574"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53" name="Curved Connector 65"/>
          <p:cNvCxnSpPr>
            <a:cxnSpLocks noChangeShapeType="1"/>
          </p:cNvCxnSpPr>
          <p:nvPr/>
        </p:nvCxnSpPr>
        <p:spPr bwMode="auto">
          <a:xfrm rot="5400000">
            <a:off x="3693984" y="3731515"/>
            <a:ext cx="3807733" cy="2304"/>
          </a:xfrm>
          <a:prstGeom prst="curvedConnector3">
            <a:avLst>
              <a:gd name="adj1" fmla="val 50000"/>
            </a:avLst>
          </a:prstGeom>
          <a:noFill/>
          <a:ln w="9525">
            <a:solidFill>
              <a:schemeClr val="tx1"/>
            </a:solidFill>
            <a:round/>
            <a:headEnd/>
            <a:tailEnd type="arrow" w="med" len="med"/>
          </a:ln>
        </p:spPr>
      </p:cxnSp>
      <p:sp>
        <p:nvSpPr>
          <p:cNvPr id="54" name="Oval 96"/>
          <p:cNvSpPr>
            <a:spLocks noChangeArrowheads="1"/>
          </p:cNvSpPr>
          <p:nvPr/>
        </p:nvSpPr>
        <p:spPr bwMode="auto">
          <a:xfrm>
            <a:off x="5488449"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5" name="Oval 96"/>
          <p:cNvSpPr>
            <a:spLocks noChangeArrowheads="1"/>
          </p:cNvSpPr>
          <p:nvPr/>
        </p:nvSpPr>
        <p:spPr bwMode="auto">
          <a:xfrm>
            <a:off x="5488449"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6" name="Oval 96"/>
          <p:cNvSpPr>
            <a:spLocks noChangeArrowheads="1"/>
          </p:cNvSpPr>
          <p:nvPr/>
        </p:nvSpPr>
        <p:spPr bwMode="auto">
          <a:xfrm>
            <a:off x="5488449"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7" name="Oval 96"/>
          <p:cNvSpPr>
            <a:spLocks noChangeArrowheads="1"/>
          </p:cNvSpPr>
          <p:nvPr/>
        </p:nvSpPr>
        <p:spPr bwMode="auto">
          <a:xfrm>
            <a:off x="5488449" y="3678821"/>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8" name="Oval 96"/>
          <p:cNvSpPr>
            <a:spLocks noChangeArrowheads="1"/>
          </p:cNvSpPr>
          <p:nvPr/>
        </p:nvSpPr>
        <p:spPr bwMode="auto">
          <a:xfrm>
            <a:off x="5488449" y="4114120"/>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9" name="Oval 96"/>
          <p:cNvSpPr>
            <a:spLocks noChangeArrowheads="1"/>
          </p:cNvSpPr>
          <p:nvPr/>
        </p:nvSpPr>
        <p:spPr bwMode="auto">
          <a:xfrm>
            <a:off x="5488449" y="4549419"/>
            <a:ext cx="221107" cy="21765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cxnSp>
        <p:nvCxnSpPr>
          <p:cNvPr id="61" name="Curved Connector 65"/>
          <p:cNvCxnSpPr>
            <a:cxnSpLocks noChangeShapeType="1"/>
          </p:cNvCxnSpPr>
          <p:nvPr/>
        </p:nvCxnSpPr>
        <p:spPr bwMode="auto">
          <a:xfrm rot="5400000">
            <a:off x="4578411" y="3731515"/>
            <a:ext cx="3807733" cy="2304"/>
          </a:xfrm>
          <a:prstGeom prst="curvedConnector3">
            <a:avLst>
              <a:gd name="adj1" fmla="val 50000"/>
            </a:avLst>
          </a:prstGeom>
          <a:noFill/>
          <a:ln w="9525">
            <a:solidFill>
              <a:schemeClr val="tx1"/>
            </a:solidFill>
            <a:round/>
            <a:headEnd/>
            <a:tailEnd type="arrow" w="med" len="med"/>
          </a:ln>
        </p:spPr>
      </p:cxnSp>
      <p:sp>
        <p:nvSpPr>
          <p:cNvPr id="62" name="Oval 96"/>
          <p:cNvSpPr>
            <a:spLocks noChangeArrowheads="1"/>
          </p:cNvSpPr>
          <p:nvPr/>
        </p:nvSpPr>
        <p:spPr bwMode="auto">
          <a:xfrm>
            <a:off x="6372876"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3" name="Oval 96"/>
          <p:cNvSpPr>
            <a:spLocks noChangeArrowheads="1"/>
          </p:cNvSpPr>
          <p:nvPr/>
        </p:nvSpPr>
        <p:spPr bwMode="auto">
          <a:xfrm>
            <a:off x="6372876"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4" name="Oval 96"/>
          <p:cNvSpPr>
            <a:spLocks noChangeArrowheads="1"/>
          </p:cNvSpPr>
          <p:nvPr/>
        </p:nvSpPr>
        <p:spPr bwMode="auto">
          <a:xfrm>
            <a:off x="6372876"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5" name="Oval 96"/>
          <p:cNvSpPr>
            <a:spLocks noChangeArrowheads="1"/>
          </p:cNvSpPr>
          <p:nvPr/>
        </p:nvSpPr>
        <p:spPr bwMode="auto">
          <a:xfrm>
            <a:off x="6372876"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6" name="Oval 96"/>
          <p:cNvSpPr>
            <a:spLocks noChangeArrowheads="1"/>
          </p:cNvSpPr>
          <p:nvPr/>
        </p:nvSpPr>
        <p:spPr bwMode="auto">
          <a:xfrm>
            <a:off x="6372876"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7" name="Oval 96"/>
          <p:cNvSpPr>
            <a:spLocks noChangeArrowheads="1"/>
          </p:cNvSpPr>
          <p:nvPr/>
        </p:nvSpPr>
        <p:spPr bwMode="auto">
          <a:xfrm>
            <a:off x="6372876"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69" name="Curved Connector 65"/>
          <p:cNvCxnSpPr>
            <a:cxnSpLocks noChangeShapeType="1"/>
          </p:cNvCxnSpPr>
          <p:nvPr/>
        </p:nvCxnSpPr>
        <p:spPr bwMode="auto">
          <a:xfrm rot="5400000">
            <a:off x="5352286" y="3731515"/>
            <a:ext cx="3807733" cy="2304"/>
          </a:xfrm>
          <a:prstGeom prst="curvedConnector3">
            <a:avLst>
              <a:gd name="adj1" fmla="val 50000"/>
            </a:avLst>
          </a:prstGeom>
          <a:noFill/>
          <a:ln w="9525">
            <a:solidFill>
              <a:schemeClr val="tx1"/>
            </a:solidFill>
            <a:round/>
            <a:headEnd/>
            <a:tailEnd type="arrow" w="med" len="med"/>
          </a:ln>
        </p:spPr>
      </p:cxnSp>
      <p:sp>
        <p:nvSpPr>
          <p:cNvPr id="70" name="Oval 96"/>
          <p:cNvSpPr>
            <a:spLocks noChangeArrowheads="1"/>
          </p:cNvSpPr>
          <p:nvPr/>
        </p:nvSpPr>
        <p:spPr bwMode="auto">
          <a:xfrm>
            <a:off x="7146751"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1" name="Oval 96"/>
          <p:cNvSpPr>
            <a:spLocks noChangeArrowheads="1"/>
          </p:cNvSpPr>
          <p:nvPr/>
        </p:nvSpPr>
        <p:spPr bwMode="auto">
          <a:xfrm>
            <a:off x="7146751"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2" name="Oval 96"/>
          <p:cNvSpPr>
            <a:spLocks noChangeArrowheads="1"/>
          </p:cNvSpPr>
          <p:nvPr/>
        </p:nvSpPr>
        <p:spPr bwMode="auto">
          <a:xfrm>
            <a:off x="7146751"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3" name="Oval 96"/>
          <p:cNvSpPr>
            <a:spLocks noChangeArrowheads="1"/>
          </p:cNvSpPr>
          <p:nvPr/>
        </p:nvSpPr>
        <p:spPr bwMode="auto">
          <a:xfrm>
            <a:off x="7146751"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4" name="Oval 96"/>
          <p:cNvSpPr>
            <a:spLocks noChangeArrowheads="1"/>
          </p:cNvSpPr>
          <p:nvPr/>
        </p:nvSpPr>
        <p:spPr bwMode="auto">
          <a:xfrm>
            <a:off x="7146751"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5" name="Oval 96"/>
          <p:cNvSpPr>
            <a:spLocks noChangeArrowheads="1"/>
          </p:cNvSpPr>
          <p:nvPr/>
        </p:nvSpPr>
        <p:spPr bwMode="auto">
          <a:xfrm>
            <a:off x="7146751"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6" name="Freeform 49"/>
          <p:cNvSpPr>
            <a:spLocks noChangeArrowheads="1"/>
          </p:cNvSpPr>
          <p:nvPr/>
        </p:nvSpPr>
        <p:spPr bwMode="auto">
          <a:xfrm>
            <a:off x="3581400" y="3135087"/>
            <a:ext cx="4286250" cy="1367519"/>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52" name="Freeform 51"/>
          <p:cNvSpPr/>
          <p:nvPr/>
        </p:nvSpPr>
        <p:spPr>
          <a:xfrm>
            <a:off x="4216400" y="2413000"/>
            <a:ext cx="2781300" cy="1828800"/>
          </a:xfrm>
          <a:custGeom>
            <a:avLst/>
            <a:gdLst>
              <a:gd name="connsiteX0" fmla="*/ 0 w 2781300"/>
              <a:gd name="connsiteY0" fmla="*/ 0 h 1828800"/>
              <a:gd name="connsiteX1" fmla="*/ 12700 w 2781300"/>
              <a:gd name="connsiteY1" fmla="*/ 266700 h 1828800"/>
              <a:gd name="connsiteX2" fmla="*/ 38100 w 2781300"/>
              <a:gd name="connsiteY2" fmla="*/ 546100 h 1828800"/>
              <a:gd name="connsiteX3" fmla="*/ 25400 w 2781300"/>
              <a:gd name="connsiteY3" fmla="*/ 965200 h 1828800"/>
              <a:gd name="connsiteX4" fmla="*/ 406400 w 2781300"/>
              <a:gd name="connsiteY4" fmla="*/ 50800 h 1828800"/>
              <a:gd name="connsiteX5" fmla="*/ 419100 w 2781300"/>
              <a:gd name="connsiteY5" fmla="*/ 927100 h 1828800"/>
              <a:gd name="connsiteX6" fmla="*/ 1130300 w 2781300"/>
              <a:gd name="connsiteY6" fmla="*/ 63500 h 1828800"/>
              <a:gd name="connsiteX7" fmla="*/ 1168400 w 2781300"/>
              <a:gd name="connsiteY7" fmla="*/ 1308100 h 1828800"/>
              <a:gd name="connsiteX8" fmla="*/ 2057400 w 2781300"/>
              <a:gd name="connsiteY8" fmla="*/ 0 h 1828800"/>
              <a:gd name="connsiteX9" fmla="*/ 2057400 w 2781300"/>
              <a:gd name="connsiteY9" fmla="*/ 457200 h 1828800"/>
              <a:gd name="connsiteX10" fmla="*/ 2743200 w 2781300"/>
              <a:gd name="connsiteY10" fmla="*/ 76200 h 1828800"/>
              <a:gd name="connsiteX11" fmla="*/ 2781300 w 2781300"/>
              <a:gd name="connsiteY11" fmla="*/ 546100 h 1828800"/>
              <a:gd name="connsiteX12" fmla="*/ 1612900 w 2781300"/>
              <a:gd name="connsiteY12" fmla="*/ 1308100 h 1828800"/>
              <a:gd name="connsiteX13" fmla="*/ 1587500 w 2781300"/>
              <a:gd name="connsiteY13"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81300" h="1828800">
                <a:moveTo>
                  <a:pt x="0" y="0"/>
                </a:moveTo>
                <a:cubicBezTo>
                  <a:pt x="4233" y="88900"/>
                  <a:pt x="8022" y="177822"/>
                  <a:pt x="12700" y="266700"/>
                </a:cubicBezTo>
                <a:cubicBezTo>
                  <a:pt x="24672" y="494172"/>
                  <a:pt x="11859" y="414896"/>
                  <a:pt x="38100" y="546100"/>
                </a:cubicBezTo>
                <a:cubicBezTo>
                  <a:pt x="33735" y="685796"/>
                  <a:pt x="25400" y="825436"/>
                  <a:pt x="25400" y="965200"/>
                </a:cubicBezTo>
                <a:lnTo>
                  <a:pt x="406400" y="50800"/>
                </a:lnTo>
                <a:lnTo>
                  <a:pt x="419100" y="927100"/>
                </a:lnTo>
                <a:lnTo>
                  <a:pt x="1130300" y="63500"/>
                </a:lnTo>
                <a:lnTo>
                  <a:pt x="1168400" y="1308100"/>
                </a:lnTo>
                <a:lnTo>
                  <a:pt x="2057400" y="0"/>
                </a:lnTo>
                <a:lnTo>
                  <a:pt x="2057400" y="457200"/>
                </a:lnTo>
                <a:lnTo>
                  <a:pt x="2743200" y="76200"/>
                </a:lnTo>
                <a:lnTo>
                  <a:pt x="2781300" y="546100"/>
                </a:lnTo>
                <a:lnTo>
                  <a:pt x="1612900" y="1308100"/>
                </a:lnTo>
                <a:lnTo>
                  <a:pt x="1587500" y="1828800"/>
                </a:lnTo>
              </a:path>
            </a:pathLst>
          </a:custGeom>
          <a:ln w="44450">
            <a:prstDash val="sysDot"/>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TextBox 43"/>
          <p:cNvSpPr txBox="1"/>
          <p:nvPr/>
        </p:nvSpPr>
        <p:spPr>
          <a:xfrm>
            <a:off x="1647811" y="1981200"/>
            <a:ext cx="2321469" cy="2308324"/>
          </a:xfrm>
          <a:prstGeom prst="rect">
            <a:avLst/>
          </a:prstGeom>
          <a:noFill/>
        </p:spPr>
        <p:txBody>
          <a:bodyPr wrap="none" rtlCol="0">
            <a:spAutoFit/>
          </a:bodyPr>
          <a:lstStyle/>
          <a:p>
            <a:r>
              <a:rPr lang="en-US" dirty="0">
                <a:solidFill>
                  <a:srgbClr val="0000FF"/>
                </a:solidFill>
              </a:rPr>
              <a:t>For Example:</a:t>
            </a:r>
          </a:p>
          <a:p>
            <a:r>
              <a:rPr lang="en-US" dirty="0"/>
              <a:t>If the green dots are</a:t>
            </a:r>
          </a:p>
          <a:p>
            <a:r>
              <a:rPr lang="en-US" dirty="0"/>
              <a:t>local thread actions,</a:t>
            </a:r>
          </a:p>
          <a:p>
            <a:r>
              <a:rPr lang="en-US" dirty="0"/>
              <a:t> then</a:t>
            </a:r>
          </a:p>
          <a:p>
            <a:r>
              <a:rPr lang="en-US" dirty="0"/>
              <a:t>all schedules</a:t>
            </a:r>
          </a:p>
          <a:p>
            <a:r>
              <a:rPr lang="en-US" dirty="0"/>
              <a:t> that arrive</a:t>
            </a:r>
          </a:p>
          <a:p>
            <a:r>
              <a:rPr lang="en-US" dirty="0"/>
              <a:t>at the “cut line”</a:t>
            </a:r>
          </a:p>
          <a:p>
            <a:r>
              <a:rPr lang="en-US" dirty="0"/>
              <a:t> are equivalent!</a:t>
            </a:r>
          </a:p>
        </p:txBody>
      </p:sp>
      <p:cxnSp>
        <p:nvCxnSpPr>
          <p:cNvPr id="60" name="Straight Connector 59"/>
          <p:cNvCxnSpPr/>
          <p:nvPr/>
        </p:nvCxnSpPr>
        <p:spPr>
          <a:xfrm rot="16200000" flipH="1">
            <a:off x="4838700" y="4000500"/>
            <a:ext cx="685800" cy="457200"/>
          </a:xfrm>
          <a:prstGeom prst="line">
            <a:avLst/>
          </a:prstGeom>
          <a:ln w="47625">
            <a:solidFill>
              <a:srgbClr val="660066"/>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7233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F5E4154C-AFD9-7D4E-B3BB-97F55ECE0E59}" type="slidenum">
              <a:rPr lang="en-US" sz="1200">
                <a:solidFill>
                  <a:srgbClr val="898989"/>
                </a:solidFill>
              </a:rPr>
              <a:pPr algn="r"/>
              <a:t>65</a:t>
            </a:fld>
            <a:endParaRPr lang="en-US" sz="1200">
              <a:solidFill>
                <a:srgbClr val="898989"/>
              </a:solidFill>
            </a:endParaRPr>
          </a:p>
        </p:txBody>
      </p:sp>
      <p:sp>
        <p:nvSpPr>
          <p:cNvPr id="35843" name="Rectangle 2"/>
          <p:cNvSpPr>
            <a:spLocks noGrp="1" noChangeArrowheads="1"/>
          </p:cNvSpPr>
          <p:nvPr>
            <p:ph type="title" idx="4294967295"/>
          </p:nvPr>
        </p:nvSpPr>
        <p:spPr>
          <a:xfrm>
            <a:off x="1905000" y="0"/>
            <a:ext cx="8686800" cy="1143000"/>
          </a:xfrm>
        </p:spPr>
        <p:txBody>
          <a:bodyPr/>
          <a:lstStyle/>
          <a:p>
            <a:r>
              <a:rPr lang="en-US" sz="3200"/>
              <a:t>GKLEE Avoids Examining Exp. Schedules !!</a:t>
            </a:r>
            <a:endParaRPr lang="en-US" sz="3200" b="1" baseline="30000"/>
          </a:p>
        </p:txBody>
      </p:sp>
      <p:grpSp>
        <p:nvGrpSpPr>
          <p:cNvPr id="2" name="Group 186"/>
          <p:cNvGrpSpPr>
            <a:grpSpLocks/>
          </p:cNvGrpSpPr>
          <p:nvPr/>
        </p:nvGrpSpPr>
        <p:grpSpPr bwMode="auto">
          <a:xfrm>
            <a:off x="1941513" y="1296988"/>
            <a:ext cx="152400" cy="2665412"/>
            <a:chOff x="533400" y="1753394"/>
            <a:chExt cx="152400" cy="2666206"/>
          </a:xfrm>
        </p:grpSpPr>
        <p:cxnSp>
          <p:nvCxnSpPr>
            <p:cNvPr id="35881"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82"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3"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4"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5"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6"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7"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5845" name="Straight Connector 181"/>
          <p:cNvCxnSpPr>
            <a:cxnSpLocks noChangeShapeType="1"/>
          </p:cNvCxnSpPr>
          <p:nvPr/>
        </p:nvCxnSpPr>
        <p:spPr bwMode="auto">
          <a:xfrm>
            <a:off x="1865313" y="1295400"/>
            <a:ext cx="2514600" cy="1588"/>
          </a:xfrm>
          <a:prstGeom prst="line">
            <a:avLst/>
          </a:prstGeom>
          <a:noFill/>
          <a:ln w="9525">
            <a:solidFill>
              <a:schemeClr val="tx1"/>
            </a:solidFill>
            <a:round/>
            <a:headEnd/>
            <a:tailEnd/>
          </a:ln>
        </p:spPr>
      </p:cxnSp>
      <p:cxnSp>
        <p:nvCxnSpPr>
          <p:cNvPr id="35846" name="Straight Connector 182"/>
          <p:cNvCxnSpPr>
            <a:cxnSpLocks noChangeShapeType="1"/>
          </p:cNvCxnSpPr>
          <p:nvPr/>
        </p:nvCxnSpPr>
        <p:spPr bwMode="auto">
          <a:xfrm>
            <a:off x="1865313" y="3960814"/>
            <a:ext cx="2514600" cy="1587"/>
          </a:xfrm>
          <a:prstGeom prst="line">
            <a:avLst/>
          </a:prstGeom>
          <a:noFill/>
          <a:ln w="9525">
            <a:solidFill>
              <a:schemeClr val="tx1"/>
            </a:solidFill>
            <a:round/>
            <a:headEnd/>
            <a:tailEnd/>
          </a:ln>
        </p:spPr>
      </p:cxnSp>
      <p:grpSp>
        <p:nvGrpSpPr>
          <p:cNvPr id="3" name="Group 187"/>
          <p:cNvGrpSpPr>
            <a:grpSpLocks/>
          </p:cNvGrpSpPr>
          <p:nvPr/>
        </p:nvGrpSpPr>
        <p:grpSpPr bwMode="auto">
          <a:xfrm>
            <a:off x="2474913" y="1295401"/>
            <a:ext cx="152400" cy="2665413"/>
            <a:chOff x="533400" y="1753394"/>
            <a:chExt cx="152400" cy="2666206"/>
          </a:xfrm>
        </p:grpSpPr>
        <p:cxnSp>
          <p:nvCxnSpPr>
            <p:cNvPr id="35874"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75"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6"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7"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8" name="Oval 96"/>
            <p:cNvSpPr>
              <a:spLocks noChangeArrowheads="1"/>
            </p:cNvSpPr>
            <p:nvPr/>
          </p:nvSpPr>
          <p:spPr bwMode="auto">
            <a:xfrm>
              <a:off x="533400" y="3048794"/>
              <a:ext cx="152400" cy="15240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35879"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0"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4" name="Group 195"/>
          <p:cNvGrpSpPr>
            <a:grpSpLocks/>
          </p:cNvGrpSpPr>
          <p:nvPr/>
        </p:nvGrpSpPr>
        <p:grpSpPr bwMode="auto">
          <a:xfrm>
            <a:off x="3008313" y="1295401"/>
            <a:ext cx="152400" cy="2665413"/>
            <a:chOff x="533400" y="1753394"/>
            <a:chExt cx="152400" cy="2666206"/>
          </a:xfrm>
        </p:grpSpPr>
        <p:cxnSp>
          <p:nvCxnSpPr>
            <p:cNvPr id="35867"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68"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9"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0"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1"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2"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3" name="Oval 96"/>
            <p:cNvSpPr>
              <a:spLocks noChangeArrowheads="1"/>
            </p:cNvSpPr>
            <p:nvPr/>
          </p:nvSpPr>
          <p:spPr bwMode="auto">
            <a:xfrm>
              <a:off x="533400" y="36583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grpSp>
      <p:grpSp>
        <p:nvGrpSpPr>
          <p:cNvPr id="5" name="Group 203"/>
          <p:cNvGrpSpPr>
            <a:grpSpLocks/>
          </p:cNvGrpSpPr>
          <p:nvPr/>
        </p:nvGrpSpPr>
        <p:grpSpPr bwMode="auto">
          <a:xfrm>
            <a:off x="3617913" y="1295401"/>
            <a:ext cx="152400" cy="2665413"/>
            <a:chOff x="533400" y="1753394"/>
            <a:chExt cx="152400" cy="2666206"/>
          </a:xfrm>
        </p:grpSpPr>
        <p:cxnSp>
          <p:nvCxnSpPr>
            <p:cNvPr id="35860"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61"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2"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3"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4"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5"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6"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6" name="Group 211"/>
          <p:cNvGrpSpPr>
            <a:grpSpLocks/>
          </p:cNvGrpSpPr>
          <p:nvPr/>
        </p:nvGrpSpPr>
        <p:grpSpPr bwMode="auto">
          <a:xfrm>
            <a:off x="4151313" y="1295401"/>
            <a:ext cx="152400" cy="2665413"/>
            <a:chOff x="533400" y="1753394"/>
            <a:chExt cx="152400" cy="2666206"/>
          </a:xfrm>
        </p:grpSpPr>
        <p:cxnSp>
          <p:nvCxnSpPr>
            <p:cNvPr id="35853"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54"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5"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6"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7"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8"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9"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sp>
        <p:nvSpPr>
          <p:cNvPr id="35851" name="Freeform 49"/>
          <p:cNvSpPr>
            <a:spLocks noChangeArrowheads="1"/>
          </p:cNvSpPr>
          <p:nvPr/>
        </p:nvSpPr>
        <p:spPr bwMode="auto">
          <a:xfrm>
            <a:off x="1693864" y="2209801"/>
            <a:ext cx="2954337" cy="957263"/>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35852" name="TextBox 66"/>
          <p:cNvSpPr txBox="1">
            <a:spLocks noChangeArrowheads="1"/>
          </p:cNvSpPr>
          <p:nvPr/>
        </p:nvSpPr>
        <p:spPr bwMode="auto">
          <a:xfrm>
            <a:off x="1752600" y="4419601"/>
            <a:ext cx="3658374" cy="1200329"/>
          </a:xfrm>
          <a:prstGeom prst="rect">
            <a:avLst/>
          </a:prstGeom>
          <a:noFill/>
          <a:ln w="9525">
            <a:noFill/>
            <a:miter lim="800000"/>
            <a:headEnd/>
            <a:tailEnd/>
          </a:ln>
        </p:spPr>
        <p:txBody>
          <a:bodyPr wrap="none">
            <a:prstTxWarp prst="textNoShape">
              <a:avLst/>
            </a:prstTxWarp>
            <a:spAutoFit/>
          </a:bodyPr>
          <a:lstStyle/>
          <a:p>
            <a:r>
              <a:rPr lang="en-US" sz="2400"/>
              <a:t>Instead of considering all</a:t>
            </a:r>
          </a:p>
          <a:p>
            <a:r>
              <a:rPr lang="en-US" sz="2400"/>
              <a:t>Schedules and </a:t>
            </a:r>
          </a:p>
          <a:p>
            <a:r>
              <a:rPr lang="en-US" sz="2400"/>
              <a:t>All Potential Races…</a:t>
            </a:r>
          </a:p>
        </p:txBody>
      </p:sp>
    </p:spTree>
    <p:extLst>
      <p:ext uri="{BB962C8B-B14F-4D97-AF65-F5344CB8AC3E}">
        <p14:creationId xmlns:p14="http://schemas.microsoft.com/office/powerpoint/2010/main" val="37820632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94595E1B-6C45-8744-BC82-1DD9C16574FC}" type="slidenum">
              <a:rPr lang="en-US" sz="1200">
                <a:solidFill>
                  <a:srgbClr val="898989"/>
                </a:solidFill>
              </a:rPr>
              <a:pPr algn="r"/>
              <a:t>66</a:t>
            </a:fld>
            <a:endParaRPr lang="en-US" sz="1200">
              <a:solidFill>
                <a:srgbClr val="898989"/>
              </a:solidFill>
            </a:endParaRPr>
          </a:p>
        </p:txBody>
      </p:sp>
      <p:sp>
        <p:nvSpPr>
          <p:cNvPr id="36867" name="Rectangle 2"/>
          <p:cNvSpPr>
            <a:spLocks noGrp="1" noChangeArrowheads="1"/>
          </p:cNvSpPr>
          <p:nvPr>
            <p:ph type="title" idx="4294967295"/>
          </p:nvPr>
        </p:nvSpPr>
        <p:spPr>
          <a:xfrm>
            <a:off x="1905000" y="0"/>
            <a:ext cx="8686800" cy="1143000"/>
          </a:xfrm>
        </p:spPr>
        <p:txBody>
          <a:bodyPr/>
          <a:lstStyle/>
          <a:p>
            <a:r>
              <a:rPr lang="en-US" sz="3200"/>
              <a:t>GKLEE Avoids Examining Exp. Schedules !!</a:t>
            </a:r>
            <a:endParaRPr lang="en-US" sz="3200" b="1" baseline="30000"/>
          </a:p>
        </p:txBody>
      </p:sp>
      <p:grpSp>
        <p:nvGrpSpPr>
          <p:cNvPr id="2" name="Group 186"/>
          <p:cNvGrpSpPr>
            <a:grpSpLocks/>
          </p:cNvGrpSpPr>
          <p:nvPr/>
        </p:nvGrpSpPr>
        <p:grpSpPr bwMode="auto">
          <a:xfrm>
            <a:off x="1941513" y="1296988"/>
            <a:ext cx="152400" cy="2665412"/>
            <a:chOff x="533400" y="1753394"/>
            <a:chExt cx="152400" cy="2666206"/>
          </a:xfrm>
        </p:grpSpPr>
        <p:cxnSp>
          <p:nvCxnSpPr>
            <p:cNvPr id="36952"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53"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4"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5"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6"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7"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8"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6869" name="Straight Connector 181"/>
          <p:cNvCxnSpPr>
            <a:cxnSpLocks noChangeShapeType="1"/>
          </p:cNvCxnSpPr>
          <p:nvPr/>
        </p:nvCxnSpPr>
        <p:spPr bwMode="auto">
          <a:xfrm>
            <a:off x="1865313" y="1295400"/>
            <a:ext cx="2514600" cy="1588"/>
          </a:xfrm>
          <a:prstGeom prst="line">
            <a:avLst/>
          </a:prstGeom>
          <a:noFill/>
          <a:ln w="9525">
            <a:solidFill>
              <a:schemeClr val="tx1"/>
            </a:solidFill>
            <a:round/>
            <a:headEnd/>
            <a:tailEnd/>
          </a:ln>
        </p:spPr>
      </p:cxnSp>
      <p:cxnSp>
        <p:nvCxnSpPr>
          <p:cNvPr id="36870" name="Straight Connector 182"/>
          <p:cNvCxnSpPr>
            <a:cxnSpLocks noChangeShapeType="1"/>
          </p:cNvCxnSpPr>
          <p:nvPr/>
        </p:nvCxnSpPr>
        <p:spPr bwMode="auto">
          <a:xfrm>
            <a:off x="1865313" y="3960814"/>
            <a:ext cx="2514600" cy="1587"/>
          </a:xfrm>
          <a:prstGeom prst="line">
            <a:avLst/>
          </a:prstGeom>
          <a:noFill/>
          <a:ln w="9525">
            <a:solidFill>
              <a:schemeClr val="tx1"/>
            </a:solidFill>
            <a:round/>
            <a:headEnd/>
            <a:tailEnd/>
          </a:ln>
        </p:spPr>
      </p:cxnSp>
      <p:grpSp>
        <p:nvGrpSpPr>
          <p:cNvPr id="3" name="Group 187"/>
          <p:cNvGrpSpPr>
            <a:grpSpLocks/>
          </p:cNvGrpSpPr>
          <p:nvPr/>
        </p:nvGrpSpPr>
        <p:grpSpPr bwMode="auto">
          <a:xfrm>
            <a:off x="2474913" y="1295401"/>
            <a:ext cx="152400" cy="2665413"/>
            <a:chOff x="533400" y="1753394"/>
            <a:chExt cx="152400" cy="2666206"/>
          </a:xfrm>
        </p:grpSpPr>
        <p:cxnSp>
          <p:nvCxnSpPr>
            <p:cNvPr id="36945"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46"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7"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8"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9" name="Oval 96"/>
            <p:cNvSpPr>
              <a:spLocks noChangeArrowheads="1"/>
            </p:cNvSpPr>
            <p:nvPr/>
          </p:nvSpPr>
          <p:spPr bwMode="auto">
            <a:xfrm>
              <a:off x="533400" y="3048794"/>
              <a:ext cx="152400" cy="15240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36950"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1"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4" name="Group 195"/>
          <p:cNvGrpSpPr>
            <a:grpSpLocks/>
          </p:cNvGrpSpPr>
          <p:nvPr/>
        </p:nvGrpSpPr>
        <p:grpSpPr bwMode="auto">
          <a:xfrm>
            <a:off x="3008313" y="1295401"/>
            <a:ext cx="152400" cy="2665413"/>
            <a:chOff x="533400" y="1753394"/>
            <a:chExt cx="152400" cy="2666206"/>
          </a:xfrm>
        </p:grpSpPr>
        <p:cxnSp>
          <p:nvCxnSpPr>
            <p:cNvPr id="36938"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39"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0"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1"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2"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3"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4" name="Oval 96"/>
            <p:cNvSpPr>
              <a:spLocks noChangeArrowheads="1"/>
            </p:cNvSpPr>
            <p:nvPr/>
          </p:nvSpPr>
          <p:spPr bwMode="auto">
            <a:xfrm>
              <a:off x="533400" y="36583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grpSp>
      <p:grpSp>
        <p:nvGrpSpPr>
          <p:cNvPr id="5" name="Group 203"/>
          <p:cNvGrpSpPr>
            <a:grpSpLocks/>
          </p:cNvGrpSpPr>
          <p:nvPr/>
        </p:nvGrpSpPr>
        <p:grpSpPr bwMode="auto">
          <a:xfrm>
            <a:off x="3617913" y="1295401"/>
            <a:ext cx="152400" cy="2665413"/>
            <a:chOff x="533400" y="1753394"/>
            <a:chExt cx="152400" cy="2666206"/>
          </a:xfrm>
        </p:grpSpPr>
        <p:cxnSp>
          <p:nvCxnSpPr>
            <p:cNvPr id="36931"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32"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3"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4"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5"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6"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7"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6" name="Group 211"/>
          <p:cNvGrpSpPr>
            <a:grpSpLocks/>
          </p:cNvGrpSpPr>
          <p:nvPr/>
        </p:nvGrpSpPr>
        <p:grpSpPr bwMode="auto">
          <a:xfrm>
            <a:off x="4151313" y="1295401"/>
            <a:ext cx="152400" cy="2665413"/>
            <a:chOff x="533400" y="1753394"/>
            <a:chExt cx="152400" cy="2666206"/>
          </a:xfrm>
        </p:grpSpPr>
        <p:cxnSp>
          <p:nvCxnSpPr>
            <p:cNvPr id="36924"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25"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6"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7"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8"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9"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0"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sp>
        <p:nvSpPr>
          <p:cNvPr id="36875" name="Freeform 49"/>
          <p:cNvSpPr>
            <a:spLocks noChangeArrowheads="1"/>
          </p:cNvSpPr>
          <p:nvPr/>
        </p:nvSpPr>
        <p:spPr bwMode="auto">
          <a:xfrm>
            <a:off x="1693864" y="2209801"/>
            <a:ext cx="2954337" cy="957263"/>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36876" name="TextBox 66"/>
          <p:cNvSpPr txBox="1">
            <a:spLocks noChangeArrowheads="1"/>
          </p:cNvSpPr>
          <p:nvPr/>
        </p:nvSpPr>
        <p:spPr bwMode="auto">
          <a:xfrm>
            <a:off x="1752600" y="4419601"/>
            <a:ext cx="3658374" cy="1200329"/>
          </a:xfrm>
          <a:prstGeom prst="rect">
            <a:avLst/>
          </a:prstGeom>
          <a:noFill/>
          <a:ln w="9525">
            <a:noFill/>
            <a:miter lim="800000"/>
            <a:headEnd/>
            <a:tailEnd/>
          </a:ln>
        </p:spPr>
        <p:txBody>
          <a:bodyPr wrap="none">
            <a:prstTxWarp prst="textNoShape">
              <a:avLst/>
            </a:prstTxWarp>
            <a:spAutoFit/>
          </a:bodyPr>
          <a:lstStyle/>
          <a:p>
            <a:r>
              <a:rPr lang="en-US" sz="2400"/>
              <a:t>Instead of considering all</a:t>
            </a:r>
          </a:p>
          <a:p>
            <a:r>
              <a:rPr lang="en-US" sz="2400"/>
              <a:t>Schedules and </a:t>
            </a:r>
          </a:p>
          <a:p>
            <a:r>
              <a:rPr lang="en-US" sz="2400"/>
              <a:t>All Potential Races…</a:t>
            </a:r>
          </a:p>
        </p:txBody>
      </p:sp>
      <p:grpSp>
        <p:nvGrpSpPr>
          <p:cNvPr id="7" name="Group 186"/>
          <p:cNvGrpSpPr>
            <a:grpSpLocks/>
          </p:cNvGrpSpPr>
          <p:nvPr/>
        </p:nvGrpSpPr>
        <p:grpSpPr bwMode="auto">
          <a:xfrm>
            <a:off x="7086600" y="1296988"/>
            <a:ext cx="152400" cy="2665412"/>
            <a:chOff x="533400" y="1753394"/>
            <a:chExt cx="152400" cy="2666206"/>
          </a:xfrm>
        </p:grpSpPr>
        <p:cxnSp>
          <p:nvCxnSpPr>
            <p:cNvPr id="36917"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18"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9"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0"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1"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2"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3"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6878" name="Straight Connector 181"/>
          <p:cNvCxnSpPr>
            <a:cxnSpLocks noChangeShapeType="1"/>
          </p:cNvCxnSpPr>
          <p:nvPr/>
        </p:nvCxnSpPr>
        <p:spPr bwMode="auto">
          <a:xfrm>
            <a:off x="7010400" y="1295400"/>
            <a:ext cx="2514600" cy="1588"/>
          </a:xfrm>
          <a:prstGeom prst="line">
            <a:avLst/>
          </a:prstGeom>
          <a:noFill/>
          <a:ln w="9525">
            <a:solidFill>
              <a:schemeClr val="tx1"/>
            </a:solidFill>
            <a:round/>
            <a:headEnd/>
            <a:tailEnd/>
          </a:ln>
        </p:spPr>
      </p:cxnSp>
      <p:cxnSp>
        <p:nvCxnSpPr>
          <p:cNvPr id="36879" name="Straight Connector 182"/>
          <p:cNvCxnSpPr>
            <a:cxnSpLocks noChangeShapeType="1"/>
          </p:cNvCxnSpPr>
          <p:nvPr/>
        </p:nvCxnSpPr>
        <p:spPr bwMode="auto">
          <a:xfrm>
            <a:off x="7010400" y="3960814"/>
            <a:ext cx="2514600" cy="1587"/>
          </a:xfrm>
          <a:prstGeom prst="line">
            <a:avLst/>
          </a:prstGeom>
          <a:noFill/>
          <a:ln w="9525">
            <a:solidFill>
              <a:schemeClr val="tx1"/>
            </a:solidFill>
            <a:round/>
            <a:headEnd/>
            <a:tailEnd/>
          </a:ln>
        </p:spPr>
      </p:cxnSp>
      <p:grpSp>
        <p:nvGrpSpPr>
          <p:cNvPr id="8" name="Group 187"/>
          <p:cNvGrpSpPr>
            <a:grpSpLocks/>
          </p:cNvGrpSpPr>
          <p:nvPr/>
        </p:nvGrpSpPr>
        <p:grpSpPr bwMode="auto">
          <a:xfrm>
            <a:off x="7620000" y="1295401"/>
            <a:ext cx="152400" cy="2665413"/>
            <a:chOff x="533400" y="1753394"/>
            <a:chExt cx="152400" cy="2666206"/>
          </a:xfrm>
        </p:grpSpPr>
        <p:cxnSp>
          <p:nvCxnSpPr>
            <p:cNvPr id="36910"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11"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2"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3"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4"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5"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6"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9" name="Group 195"/>
          <p:cNvGrpSpPr>
            <a:grpSpLocks/>
          </p:cNvGrpSpPr>
          <p:nvPr/>
        </p:nvGrpSpPr>
        <p:grpSpPr bwMode="auto">
          <a:xfrm>
            <a:off x="8153400" y="1295401"/>
            <a:ext cx="152400" cy="2665413"/>
            <a:chOff x="533400" y="1753394"/>
            <a:chExt cx="152400" cy="2666206"/>
          </a:xfrm>
        </p:grpSpPr>
        <p:cxnSp>
          <p:nvCxnSpPr>
            <p:cNvPr id="36903"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04"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5"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6"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7"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8"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9"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10" name="Group 203"/>
          <p:cNvGrpSpPr>
            <a:grpSpLocks/>
          </p:cNvGrpSpPr>
          <p:nvPr/>
        </p:nvGrpSpPr>
        <p:grpSpPr bwMode="auto">
          <a:xfrm>
            <a:off x="8763000" y="1295401"/>
            <a:ext cx="152400" cy="2665413"/>
            <a:chOff x="533400" y="1753394"/>
            <a:chExt cx="152400" cy="2666206"/>
          </a:xfrm>
        </p:grpSpPr>
        <p:cxnSp>
          <p:nvCxnSpPr>
            <p:cNvPr id="36896"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897"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8"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9"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0"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1"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2"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11" name="Group 211"/>
          <p:cNvGrpSpPr>
            <a:grpSpLocks/>
          </p:cNvGrpSpPr>
          <p:nvPr/>
        </p:nvGrpSpPr>
        <p:grpSpPr bwMode="auto">
          <a:xfrm>
            <a:off x="9296400" y="1295401"/>
            <a:ext cx="152400" cy="2665413"/>
            <a:chOff x="533400" y="1753394"/>
            <a:chExt cx="152400" cy="2666206"/>
          </a:xfrm>
        </p:grpSpPr>
        <p:cxnSp>
          <p:nvCxnSpPr>
            <p:cNvPr id="36889"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890"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1"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2"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3"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4"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5"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6884" name="Straight Arrow Connector 220"/>
          <p:cNvCxnSpPr>
            <a:cxnSpLocks noChangeShapeType="1"/>
          </p:cNvCxnSpPr>
          <p:nvPr/>
        </p:nvCxnSpPr>
        <p:spPr bwMode="auto">
          <a:xfrm rot="5400000" flipH="1" flipV="1">
            <a:off x="6134100" y="2552700"/>
            <a:ext cx="2438400" cy="381000"/>
          </a:xfrm>
          <a:prstGeom prst="straightConnector1">
            <a:avLst/>
          </a:prstGeom>
          <a:noFill/>
          <a:ln w="9525">
            <a:solidFill>
              <a:schemeClr val="tx1"/>
            </a:solidFill>
            <a:round/>
            <a:headEnd/>
            <a:tailEnd type="arrow" w="med" len="med"/>
          </a:ln>
        </p:spPr>
      </p:cxnSp>
      <p:cxnSp>
        <p:nvCxnSpPr>
          <p:cNvPr id="36885" name="Straight Arrow Connector 224"/>
          <p:cNvCxnSpPr>
            <a:cxnSpLocks noChangeShapeType="1"/>
          </p:cNvCxnSpPr>
          <p:nvPr/>
        </p:nvCxnSpPr>
        <p:spPr bwMode="auto">
          <a:xfrm rot="5400000" flipH="1" flipV="1">
            <a:off x="6667500" y="2552700"/>
            <a:ext cx="2438400" cy="381000"/>
          </a:xfrm>
          <a:prstGeom prst="straightConnector1">
            <a:avLst/>
          </a:prstGeom>
          <a:noFill/>
          <a:ln w="9525">
            <a:solidFill>
              <a:schemeClr val="tx1"/>
            </a:solidFill>
            <a:round/>
            <a:headEnd/>
            <a:tailEnd type="arrow" w="med" len="med"/>
          </a:ln>
        </p:spPr>
      </p:cxnSp>
      <p:cxnSp>
        <p:nvCxnSpPr>
          <p:cNvPr id="36886" name="Straight Arrow Connector 225"/>
          <p:cNvCxnSpPr>
            <a:cxnSpLocks noChangeShapeType="1"/>
          </p:cNvCxnSpPr>
          <p:nvPr/>
        </p:nvCxnSpPr>
        <p:spPr bwMode="auto">
          <a:xfrm rot="5400000" flipH="1" flipV="1">
            <a:off x="7277100" y="2552700"/>
            <a:ext cx="2438400" cy="381000"/>
          </a:xfrm>
          <a:prstGeom prst="straightConnector1">
            <a:avLst/>
          </a:prstGeom>
          <a:noFill/>
          <a:ln w="9525">
            <a:solidFill>
              <a:schemeClr val="tx1"/>
            </a:solidFill>
            <a:round/>
            <a:headEnd/>
            <a:tailEnd type="arrow" w="med" len="med"/>
          </a:ln>
        </p:spPr>
      </p:cxnSp>
      <p:cxnSp>
        <p:nvCxnSpPr>
          <p:cNvPr id="36887" name="Straight Arrow Connector 226"/>
          <p:cNvCxnSpPr>
            <a:cxnSpLocks noChangeShapeType="1"/>
          </p:cNvCxnSpPr>
          <p:nvPr/>
        </p:nvCxnSpPr>
        <p:spPr bwMode="auto">
          <a:xfrm rot="5400000" flipH="1" flipV="1">
            <a:off x="7810500" y="2552700"/>
            <a:ext cx="2438400" cy="381000"/>
          </a:xfrm>
          <a:prstGeom prst="straightConnector1">
            <a:avLst/>
          </a:prstGeom>
          <a:noFill/>
          <a:ln w="9525">
            <a:solidFill>
              <a:schemeClr val="tx1"/>
            </a:solidFill>
            <a:round/>
            <a:headEnd/>
            <a:tailEnd type="arrow" w="med" len="med"/>
          </a:ln>
        </p:spPr>
      </p:cxnSp>
      <p:sp>
        <p:nvSpPr>
          <p:cNvPr id="36888" name="TextBox 102"/>
          <p:cNvSpPr txBox="1">
            <a:spLocks noChangeArrowheads="1"/>
          </p:cNvSpPr>
          <p:nvPr/>
        </p:nvSpPr>
        <p:spPr bwMode="auto">
          <a:xfrm>
            <a:off x="5715000" y="4114800"/>
            <a:ext cx="5233356" cy="2677656"/>
          </a:xfrm>
          <a:prstGeom prst="rect">
            <a:avLst/>
          </a:prstGeom>
          <a:noFill/>
          <a:ln w="9525">
            <a:noFill/>
            <a:miter lim="800000"/>
            <a:headEnd/>
            <a:tailEnd/>
          </a:ln>
        </p:spPr>
        <p:txBody>
          <a:bodyPr wrap="none">
            <a:prstTxWarp prst="textNoShape">
              <a:avLst/>
            </a:prstTxWarp>
            <a:spAutoFit/>
          </a:bodyPr>
          <a:lstStyle/>
          <a:p>
            <a:r>
              <a:rPr lang="en-US" sz="2400"/>
              <a:t>Consider JUST THIS SINGLE</a:t>
            </a:r>
          </a:p>
          <a:p>
            <a:r>
              <a:rPr lang="en-US" sz="2400"/>
              <a:t>CANONICAL SCHEDULE !!</a:t>
            </a:r>
          </a:p>
          <a:p>
            <a:endParaRPr lang="en-US" sz="2400"/>
          </a:p>
          <a:p>
            <a:r>
              <a:rPr lang="en-US" sz="2400"/>
              <a:t>Folk Theorem (proved in our paper):</a:t>
            </a:r>
          </a:p>
          <a:p>
            <a:r>
              <a:rPr lang="en-US" sz="2400"/>
              <a:t>“We will find </a:t>
            </a:r>
            <a:r>
              <a:rPr lang="en-US" sz="2400">
                <a:solidFill>
                  <a:srgbClr val="CC0000"/>
                </a:solidFill>
              </a:rPr>
              <a:t>A RACE</a:t>
            </a:r>
          </a:p>
          <a:p>
            <a:r>
              <a:rPr lang="en-US" sz="2400">
                <a:solidFill>
                  <a:srgbClr val="0000FF"/>
                </a:solidFill>
              </a:rPr>
              <a:t>If there is ANY race</a:t>
            </a:r>
            <a:r>
              <a:rPr lang="en-US" sz="2400"/>
              <a:t>” !!</a:t>
            </a:r>
          </a:p>
          <a:p>
            <a:endParaRPr lang="en-US" sz="2400"/>
          </a:p>
        </p:txBody>
      </p:sp>
    </p:spTree>
    <p:extLst>
      <p:ext uri="{BB962C8B-B14F-4D97-AF65-F5344CB8AC3E}">
        <p14:creationId xmlns:p14="http://schemas.microsoft.com/office/powerpoint/2010/main" val="1037851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F5E4154C-AFD9-7D4E-B3BB-97F55ECE0E59}" type="slidenum">
              <a:rPr lang="en-US" sz="1200">
                <a:solidFill>
                  <a:srgbClr val="898989"/>
                </a:solidFill>
              </a:rPr>
              <a:pPr algn="r"/>
              <a:t>67</a:t>
            </a:fld>
            <a:endParaRPr lang="en-US" sz="1200">
              <a:solidFill>
                <a:srgbClr val="898989"/>
              </a:solidFill>
            </a:endParaRPr>
          </a:p>
        </p:txBody>
      </p:sp>
      <p:sp>
        <p:nvSpPr>
          <p:cNvPr id="35843" name="Rectangle 2"/>
          <p:cNvSpPr>
            <a:spLocks noGrp="1" noChangeArrowheads="1"/>
          </p:cNvSpPr>
          <p:nvPr>
            <p:ph type="title" idx="4294967295"/>
          </p:nvPr>
        </p:nvSpPr>
        <p:spPr>
          <a:xfrm>
            <a:off x="1905000" y="0"/>
            <a:ext cx="8686800" cy="1143000"/>
          </a:xfrm>
        </p:spPr>
        <p:txBody>
          <a:bodyPr/>
          <a:lstStyle/>
          <a:p>
            <a:r>
              <a:rPr lang="en-US" sz="3200" dirty="0"/>
              <a:t>Why does a sequential run suffice?</a:t>
            </a:r>
            <a:endParaRPr lang="en-US" sz="3200" b="1" baseline="30000" dirty="0"/>
          </a:p>
        </p:txBody>
      </p:sp>
      <p:grpSp>
        <p:nvGrpSpPr>
          <p:cNvPr id="2" name="Group 186"/>
          <p:cNvGrpSpPr>
            <a:grpSpLocks/>
          </p:cNvGrpSpPr>
          <p:nvPr/>
        </p:nvGrpSpPr>
        <p:grpSpPr bwMode="auto">
          <a:xfrm>
            <a:off x="4800600" y="1906588"/>
            <a:ext cx="152400" cy="2665412"/>
            <a:chOff x="533400" y="1753394"/>
            <a:chExt cx="152400" cy="2666206"/>
          </a:xfrm>
        </p:grpSpPr>
        <p:cxnSp>
          <p:nvCxnSpPr>
            <p:cNvPr id="35881"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82"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3"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4"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5"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6"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7"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5845" name="Straight Connector 181"/>
          <p:cNvCxnSpPr>
            <a:cxnSpLocks noChangeShapeType="1"/>
          </p:cNvCxnSpPr>
          <p:nvPr/>
        </p:nvCxnSpPr>
        <p:spPr bwMode="auto">
          <a:xfrm>
            <a:off x="4724400" y="1905000"/>
            <a:ext cx="2514600" cy="1588"/>
          </a:xfrm>
          <a:prstGeom prst="line">
            <a:avLst/>
          </a:prstGeom>
          <a:noFill/>
          <a:ln w="9525">
            <a:solidFill>
              <a:schemeClr val="tx1"/>
            </a:solidFill>
            <a:round/>
            <a:headEnd/>
            <a:tailEnd/>
          </a:ln>
        </p:spPr>
      </p:cxnSp>
      <p:cxnSp>
        <p:nvCxnSpPr>
          <p:cNvPr id="35846" name="Straight Connector 182"/>
          <p:cNvCxnSpPr>
            <a:cxnSpLocks noChangeShapeType="1"/>
          </p:cNvCxnSpPr>
          <p:nvPr/>
        </p:nvCxnSpPr>
        <p:spPr bwMode="auto">
          <a:xfrm>
            <a:off x="4724400" y="4570414"/>
            <a:ext cx="2514600" cy="1587"/>
          </a:xfrm>
          <a:prstGeom prst="line">
            <a:avLst/>
          </a:prstGeom>
          <a:noFill/>
          <a:ln w="9525">
            <a:solidFill>
              <a:schemeClr val="tx1"/>
            </a:solidFill>
            <a:round/>
            <a:headEnd/>
            <a:tailEnd/>
          </a:ln>
        </p:spPr>
      </p:cxnSp>
      <p:grpSp>
        <p:nvGrpSpPr>
          <p:cNvPr id="3" name="Group 187"/>
          <p:cNvGrpSpPr>
            <a:grpSpLocks/>
          </p:cNvGrpSpPr>
          <p:nvPr/>
        </p:nvGrpSpPr>
        <p:grpSpPr bwMode="auto">
          <a:xfrm>
            <a:off x="5334000" y="1905001"/>
            <a:ext cx="152400" cy="2665413"/>
            <a:chOff x="533400" y="1753394"/>
            <a:chExt cx="152400" cy="2666206"/>
          </a:xfrm>
        </p:grpSpPr>
        <p:cxnSp>
          <p:nvCxnSpPr>
            <p:cNvPr id="35874"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75"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6"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7"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8" name="Oval 96"/>
            <p:cNvSpPr>
              <a:spLocks noChangeArrowheads="1"/>
            </p:cNvSpPr>
            <p:nvPr/>
          </p:nvSpPr>
          <p:spPr bwMode="auto">
            <a:xfrm>
              <a:off x="533400" y="3048794"/>
              <a:ext cx="152400" cy="15240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35879"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0"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4" name="Group 195"/>
          <p:cNvGrpSpPr>
            <a:grpSpLocks/>
          </p:cNvGrpSpPr>
          <p:nvPr/>
        </p:nvGrpSpPr>
        <p:grpSpPr bwMode="auto">
          <a:xfrm>
            <a:off x="5867400" y="1905001"/>
            <a:ext cx="152400" cy="2665413"/>
            <a:chOff x="533400" y="1753394"/>
            <a:chExt cx="152400" cy="2666206"/>
          </a:xfrm>
        </p:grpSpPr>
        <p:cxnSp>
          <p:nvCxnSpPr>
            <p:cNvPr id="35867"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68"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9"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0"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1"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2"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3" name="Oval 96"/>
            <p:cNvSpPr>
              <a:spLocks noChangeArrowheads="1"/>
            </p:cNvSpPr>
            <p:nvPr/>
          </p:nvSpPr>
          <p:spPr bwMode="auto">
            <a:xfrm>
              <a:off x="533400" y="36583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grpSp>
      <p:grpSp>
        <p:nvGrpSpPr>
          <p:cNvPr id="5" name="Group 203"/>
          <p:cNvGrpSpPr>
            <a:grpSpLocks/>
          </p:cNvGrpSpPr>
          <p:nvPr/>
        </p:nvGrpSpPr>
        <p:grpSpPr bwMode="auto">
          <a:xfrm>
            <a:off x="6477000" y="1905001"/>
            <a:ext cx="152400" cy="2665413"/>
            <a:chOff x="533400" y="1753394"/>
            <a:chExt cx="152400" cy="2666206"/>
          </a:xfrm>
        </p:grpSpPr>
        <p:cxnSp>
          <p:nvCxnSpPr>
            <p:cNvPr id="35860"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61"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2"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3"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4"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5"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6"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6" name="Group 211"/>
          <p:cNvGrpSpPr>
            <a:grpSpLocks/>
          </p:cNvGrpSpPr>
          <p:nvPr/>
        </p:nvGrpSpPr>
        <p:grpSpPr bwMode="auto">
          <a:xfrm>
            <a:off x="7010400" y="1905001"/>
            <a:ext cx="152400" cy="2665413"/>
            <a:chOff x="533400" y="1753394"/>
            <a:chExt cx="152400" cy="2666206"/>
          </a:xfrm>
        </p:grpSpPr>
        <p:cxnSp>
          <p:nvCxnSpPr>
            <p:cNvPr id="35853"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54"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5"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6"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7"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8"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9"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sp>
        <p:nvSpPr>
          <p:cNvPr id="35851" name="Freeform 49"/>
          <p:cNvSpPr>
            <a:spLocks noChangeArrowheads="1"/>
          </p:cNvSpPr>
          <p:nvPr/>
        </p:nvSpPr>
        <p:spPr bwMode="auto">
          <a:xfrm>
            <a:off x="4552951" y="2819401"/>
            <a:ext cx="2954337" cy="957263"/>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48" name="TextBox 47"/>
          <p:cNvSpPr txBox="1"/>
          <p:nvPr/>
        </p:nvSpPr>
        <p:spPr>
          <a:xfrm>
            <a:off x="7848601" y="2209801"/>
            <a:ext cx="2800767" cy="2031325"/>
          </a:xfrm>
          <a:prstGeom prst="rect">
            <a:avLst/>
          </a:prstGeom>
          <a:noFill/>
        </p:spPr>
        <p:txBody>
          <a:bodyPr wrap="none" rtlCol="0">
            <a:spAutoFit/>
          </a:bodyPr>
          <a:lstStyle/>
          <a:p>
            <a:r>
              <a:rPr lang="en-US" dirty="0"/>
              <a:t>If the red pair is the only</a:t>
            </a:r>
          </a:p>
          <a:p>
            <a:r>
              <a:rPr lang="en-US" dirty="0"/>
              <a:t>race, then it occurs after</a:t>
            </a:r>
          </a:p>
          <a:p>
            <a:r>
              <a:rPr lang="en-US" dirty="0"/>
              <a:t>the cut-line</a:t>
            </a:r>
          </a:p>
          <a:p>
            <a:endParaRPr lang="en-US" dirty="0"/>
          </a:p>
          <a:p>
            <a:r>
              <a:rPr lang="en-US" dirty="0"/>
              <a:t>So all the ways to reach</a:t>
            </a:r>
          </a:p>
          <a:p>
            <a:r>
              <a:rPr lang="en-US" dirty="0"/>
              <a:t>the cut-line are </a:t>
            </a:r>
          </a:p>
          <a:p>
            <a:r>
              <a:rPr lang="en-US" dirty="0"/>
              <a:t>EQUIVALENT !!</a:t>
            </a:r>
          </a:p>
        </p:txBody>
      </p:sp>
    </p:spTree>
    <p:extLst>
      <p:ext uri="{BB962C8B-B14F-4D97-AF65-F5344CB8AC3E}">
        <p14:creationId xmlns:p14="http://schemas.microsoft.com/office/powerpoint/2010/main" val="3283204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94595E1B-6C45-8744-BC82-1DD9C16574FC}" type="slidenum">
              <a:rPr lang="en-US" sz="1200">
                <a:solidFill>
                  <a:srgbClr val="898989"/>
                </a:solidFill>
              </a:rPr>
              <a:pPr algn="r"/>
              <a:t>68</a:t>
            </a:fld>
            <a:endParaRPr lang="en-US" sz="1200">
              <a:solidFill>
                <a:srgbClr val="898989"/>
              </a:solidFill>
            </a:endParaRPr>
          </a:p>
        </p:txBody>
      </p:sp>
      <p:sp>
        <p:nvSpPr>
          <p:cNvPr id="36867" name="Rectangle 2"/>
          <p:cNvSpPr>
            <a:spLocks noGrp="1" noChangeArrowheads="1"/>
          </p:cNvSpPr>
          <p:nvPr>
            <p:ph type="title" idx="4294967295"/>
          </p:nvPr>
        </p:nvSpPr>
        <p:spPr>
          <a:xfrm>
            <a:off x="1905000" y="0"/>
            <a:ext cx="8686800" cy="1143000"/>
          </a:xfrm>
        </p:spPr>
        <p:txBody>
          <a:bodyPr/>
          <a:lstStyle/>
          <a:p>
            <a:r>
              <a:rPr lang="en-US" sz="3200" dirty="0"/>
              <a:t>So this sequential run is equivalent too.</a:t>
            </a:r>
            <a:endParaRPr lang="en-US" sz="3200" b="1" baseline="30000" dirty="0"/>
          </a:p>
        </p:txBody>
      </p:sp>
      <p:grpSp>
        <p:nvGrpSpPr>
          <p:cNvPr id="7" name="Group 186"/>
          <p:cNvGrpSpPr>
            <a:grpSpLocks/>
          </p:cNvGrpSpPr>
          <p:nvPr/>
        </p:nvGrpSpPr>
        <p:grpSpPr bwMode="auto">
          <a:xfrm>
            <a:off x="4800600" y="2135188"/>
            <a:ext cx="152400" cy="2665412"/>
            <a:chOff x="533400" y="1753394"/>
            <a:chExt cx="152400" cy="2666206"/>
          </a:xfrm>
        </p:grpSpPr>
        <p:cxnSp>
          <p:nvCxnSpPr>
            <p:cNvPr id="36917"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18"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9"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0"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1"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2"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3"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6878" name="Straight Connector 181"/>
          <p:cNvCxnSpPr>
            <a:cxnSpLocks noChangeShapeType="1"/>
          </p:cNvCxnSpPr>
          <p:nvPr/>
        </p:nvCxnSpPr>
        <p:spPr bwMode="auto">
          <a:xfrm>
            <a:off x="4724400" y="2133600"/>
            <a:ext cx="2514600" cy="1588"/>
          </a:xfrm>
          <a:prstGeom prst="line">
            <a:avLst/>
          </a:prstGeom>
          <a:noFill/>
          <a:ln w="9525">
            <a:solidFill>
              <a:schemeClr val="tx1"/>
            </a:solidFill>
            <a:round/>
            <a:headEnd/>
            <a:tailEnd/>
          </a:ln>
        </p:spPr>
      </p:cxnSp>
      <p:cxnSp>
        <p:nvCxnSpPr>
          <p:cNvPr id="36879" name="Straight Connector 182"/>
          <p:cNvCxnSpPr>
            <a:cxnSpLocks noChangeShapeType="1"/>
          </p:cNvCxnSpPr>
          <p:nvPr/>
        </p:nvCxnSpPr>
        <p:spPr bwMode="auto">
          <a:xfrm>
            <a:off x="4724400" y="4799014"/>
            <a:ext cx="2514600" cy="1587"/>
          </a:xfrm>
          <a:prstGeom prst="line">
            <a:avLst/>
          </a:prstGeom>
          <a:noFill/>
          <a:ln w="9525">
            <a:solidFill>
              <a:schemeClr val="tx1"/>
            </a:solidFill>
            <a:round/>
            <a:headEnd/>
            <a:tailEnd/>
          </a:ln>
        </p:spPr>
      </p:cxnSp>
      <p:grpSp>
        <p:nvGrpSpPr>
          <p:cNvPr id="8" name="Group 187"/>
          <p:cNvGrpSpPr>
            <a:grpSpLocks/>
          </p:cNvGrpSpPr>
          <p:nvPr/>
        </p:nvGrpSpPr>
        <p:grpSpPr bwMode="auto">
          <a:xfrm>
            <a:off x="5334000" y="2133601"/>
            <a:ext cx="152400" cy="2665413"/>
            <a:chOff x="533400" y="1753394"/>
            <a:chExt cx="152400" cy="2666206"/>
          </a:xfrm>
        </p:grpSpPr>
        <p:cxnSp>
          <p:nvCxnSpPr>
            <p:cNvPr id="36910"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11"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2"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3"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4" name="Oval 96"/>
            <p:cNvSpPr>
              <a:spLocks noChangeArrowheads="1"/>
            </p:cNvSpPr>
            <p:nvPr/>
          </p:nvSpPr>
          <p:spPr bwMode="auto">
            <a:xfrm>
              <a:off x="533400" y="30487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36915"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6"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9" name="Group 195"/>
          <p:cNvGrpSpPr>
            <a:grpSpLocks/>
          </p:cNvGrpSpPr>
          <p:nvPr/>
        </p:nvGrpSpPr>
        <p:grpSpPr bwMode="auto">
          <a:xfrm>
            <a:off x="5867400" y="2133601"/>
            <a:ext cx="152400" cy="2665413"/>
            <a:chOff x="533400" y="1753394"/>
            <a:chExt cx="152400" cy="2666206"/>
          </a:xfrm>
        </p:grpSpPr>
        <p:cxnSp>
          <p:nvCxnSpPr>
            <p:cNvPr id="36903"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04"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5"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6"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7"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8"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9" name="Oval 96"/>
            <p:cNvSpPr>
              <a:spLocks noChangeArrowheads="1"/>
            </p:cNvSpPr>
            <p:nvPr/>
          </p:nvSpPr>
          <p:spPr bwMode="auto">
            <a:xfrm>
              <a:off x="533400" y="36583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grpSp>
      <p:grpSp>
        <p:nvGrpSpPr>
          <p:cNvPr id="10" name="Group 203"/>
          <p:cNvGrpSpPr>
            <a:grpSpLocks/>
          </p:cNvGrpSpPr>
          <p:nvPr/>
        </p:nvGrpSpPr>
        <p:grpSpPr bwMode="auto">
          <a:xfrm>
            <a:off x="6477000" y="2133601"/>
            <a:ext cx="152400" cy="2665413"/>
            <a:chOff x="533400" y="1753394"/>
            <a:chExt cx="152400" cy="2666206"/>
          </a:xfrm>
        </p:grpSpPr>
        <p:cxnSp>
          <p:nvCxnSpPr>
            <p:cNvPr id="36896"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897"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8"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9"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0"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1"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2"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11" name="Group 211"/>
          <p:cNvGrpSpPr>
            <a:grpSpLocks/>
          </p:cNvGrpSpPr>
          <p:nvPr/>
        </p:nvGrpSpPr>
        <p:grpSpPr bwMode="auto">
          <a:xfrm>
            <a:off x="7010400" y="2133601"/>
            <a:ext cx="152400" cy="2665413"/>
            <a:chOff x="533400" y="1753394"/>
            <a:chExt cx="152400" cy="2666206"/>
          </a:xfrm>
        </p:grpSpPr>
        <p:cxnSp>
          <p:nvCxnSpPr>
            <p:cNvPr id="36889"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890"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1"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2"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3"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4"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5"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6884" name="Straight Arrow Connector 220"/>
          <p:cNvCxnSpPr>
            <a:cxnSpLocks noChangeShapeType="1"/>
          </p:cNvCxnSpPr>
          <p:nvPr/>
        </p:nvCxnSpPr>
        <p:spPr bwMode="auto">
          <a:xfrm rot="5400000" flipH="1" flipV="1">
            <a:off x="3848100" y="3390900"/>
            <a:ext cx="2438400" cy="381000"/>
          </a:xfrm>
          <a:prstGeom prst="straightConnector1">
            <a:avLst/>
          </a:prstGeom>
          <a:noFill/>
          <a:ln w="9525">
            <a:solidFill>
              <a:schemeClr val="tx1"/>
            </a:solidFill>
            <a:round/>
            <a:headEnd/>
            <a:tailEnd type="arrow" w="med" len="med"/>
          </a:ln>
        </p:spPr>
      </p:cxnSp>
      <p:cxnSp>
        <p:nvCxnSpPr>
          <p:cNvPr id="36885" name="Straight Arrow Connector 224"/>
          <p:cNvCxnSpPr>
            <a:cxnSpLocks noChangeShapeType="1"/>
          </p:cNvCxnSpPr>
          <p:nvPr/>
        </p:nvCxnSpPr>
        <p:spPr bwMode="auto">
          <a:xfrm rot="5400000" flipH="1" flipV="1">
            <a:off x="4381500" y="3390900"/>
            <a:ext cx="2438400" cy="381000"/>
          </a:xfrm>
          <a:prstGeom prst="straightConnector1">
            <a:avLst/>
          </a:prstGeom>
          <a:noFill/>
          <a:ln w="9525">
            <a:solidFill>
              <a:schemeClr val="tx1"/>
            </a:solidFill>
            <a:round/>
            <a:headEnd/>
            <a:tailEnd type="arrow" w="med" len="med"/>
          </a:ln>
        </p:spPr>
      </p:cxnSp>
      <p:cxnSp>
        <p:nvCxnSpPr>
          <p:cNvPr id="36886" name="Straight Arrow Connector 225"/>
          <p:cNvCxnSpPr>
            <a:cxnSpLocks noChangeShapeType="1"/>
          </p:cNvCxnSpPr>
          <p:nvPr/>
        </p:nvCxnSpPr>
        <p:spPr bwMode="auto">
          <a:xfrm rot="5400000" flipH="1" flipV="1">
            <a:off x="4991100" y="3390900"/>
            <a:ext cx="2438400" cy="381000"/>
          </a:xfrm>
          <a:prstGeom prst="straightConnector1">
            <a:avLst/>
          </a:prstGeom>
          <a:noFill/>
          <a:ln w="9525">
            <a:solidFill>
              <a:schemeClr val="tx1"/>
            </a:solidFill>
            <a:round/>
            <a:headEnd/>
            <a:tailEnd type="arrow" w="med" len="med"/>
          </a:ln>
        </p:spPr>
      </p:cxnSp>
      <p:cxnSp>
        <p:nvCxnSpPr>
          <p:cNvPr id="36887" name="Straight Arrow Connector 226"/>
          <p:cNvCxnSpPr>
            <a:cxnSpLocks noChangeShapeType="1"/>
          </p:cNvCxnSpPr>
          <p:nvPr/>
        </p:nvCxnSpPr>
        <p:spPr bwMode="auto">
          <a:xfrm rot="5400000" flipH="1" flipV="1">
            <a:off x="5524500" y="3390900"/>
            <a:ext cx="2438400" cy="381000"/>
          </a:xfrm>
          <a:prstGeom prst="straightConnector1">
            <a:avLst/>
          </a:prstGeom>
          <a:noFill/>
          <a:ln w="9525">
            <a:solidFill>
              <a:schemeClr val="tx1"/>
            </a:solidFill>
            <a:round/>
            <a:headEnd/>
            <a:tailEnd type="arrow" w="med" len="med"/>
          </a:ln>
        </p:spPr>
      </p:cxnSp>
      <p:sp>
        <p:nvSpPr>
          <p:cNvPr id="95" name="Freeform 49"/>
          <p:cNvSpPr>
            <a:spLocks noChangeArrowheads="1"/>
          </p:cNvSpPr>
          <p:nvPr/>
        </p:nvSpPr>
        <p:spPr bwMode="auto">
          <a:xfrm>
            <a:off x="4552951" y="3005138"/>
            <a:ext cx="2954337" cy="957263"/>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96" name="TextBox 95"/>
          <p:cNvSpPr txBox="1"/>
          <p:nvPr/>
        </p:nvSpPr>
        <p:spPr>
          <a:xfrm>
            <a:off x="7848600" y="2209801"/>
            <a:ext cx="2913362" cy="3693319"/>
          </a:xfrm>
          <a:prstGeom prst="rect">
            <a:avLst/>
          </a:prstGeom>
          <a:noFill/>
        </p:spPr>
        <p:txBody>
          <a:bodyPr wrap="none" rtlCol="0">
            <a:spAutoFit/>
          </a:bodyPr>
          <a:lstStyle/>
          <a:p>
            <a:r>
              <a:rPr lang="en-US" dirty="0"/>
              <a:t>You my complain saying:</a:t>
            </a:r>
          </a:p>
          <a:p>
            <a:r>
              <a:rPr lang="en-US" dirty="0"/>
              <a:t>“But, the sequential run</a:t>
            </a:r>
          </a:p>
          <a:p>
            <a:r>
              <a:rPr lang="en-US" dirty="0"/>
              <a:t>Inches Past the Cutline !!”</a:t>
            </a:r>
          </a:p>
          <a:p>
            <a:endParaRPr lang="en-US" dirty="0"/>
          </a:p>
          <a:p>
            <a:r>
              <a:rPr lang="en-US" dirty="0"/>
              <a:t>But hey, you told me that </a:t>
            </a:r>
          </a:p>
          <a:p>
            <a:r>
              <a:rPr lang="en-US" dirty="0"/>
              <a:t>this is the ONLY race!</a:t>
            </a:r>
          </a:p>
          <a:p>
            <a:endParaRPr lang="en-US" dirty="0"/>
          </a:p>
          <a:p>
            <a:r>
              <a:rPr lang="en-US" dirty="0"/>
              <a:t>If there were some other </a:t>
            </a:r>
          </a:p>
          <a:p>
            <a:r>
              <a:rPr lang="en-US" dirty="0"/>
              <a:t>race encountered before,</a:t>
            </a:r>
          </a:p>
          <a:p>
            <a:r>
              <a:rPr lang="en-US" dirty="0"/>
              <a:t>then that will be caught.</a:t>
            </a:r>
          </a:p>
          <a:p>
            <a:endParaRPr lang="en-US" dirty="0"/>
          </a:p>
          <a:p>
            <a:r>
              <a:rPr lang="en-US" dirty="0"/>
              <a:t>… there is a “first race”</a:t>
            </a:r>
          </a:p>
          <a:p>
            <a:r>
              <a:rPr lang="en-US" dirty="0"/>
              <a:t>and that will be caught !</a:t>
            </a:r>
          </a:p>
        </p:txBody>
      </p:sp>
    </p:spTree>
    <p:extLst>
      <p:ext uri="{BB962C8B-B14F-4D97-AF65-F5344CB8AC3E}">
        <p14:creationId xmlns:p14="http://schemas.microsoft.com/office/powerpoint/2010/main" val="3854997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1"/>
          <p:cNvSpPr>
            <a:spLocks noGrp="1"/>
          </p:cNvSpPr>
          <p:nvPr>
            <p:ph type="sldNum" sz="quarter" idx="10"/>
          </p:nvPr>
        </p:nvSpPr>
        <p:spPr>
          <a:noFill/>
          <a:ln>
            <a:miter lim="800000"/>
            <a:headEnd/>
            <a:tailEnd/>
          </a:ln>
        </p:spPr>
        <p:txBody>
          <a:bodyPr/>
          <a:lstStyle/>
          <a:p>
            <a:fld id="{1512C154-414E-EC40-BAD0-64045955FB3F}" type="slidenum">
              <a:rPr lang="en-US"/>
              <a:pPr/>
              <a:t>69</a:t>
            </a:fld>
            <a:endParaRPr lang="en-US"/>
          </a:p>
        </p:txBody>
      </p:sp>
      <p:sp>
        <p:nvSpPr>
          <p:cNvPr id="23555" name="Title 1"/>
          <p:cNvSpPr>
            <a:spLocks noGrp="1"/>
          </p:cNvSpPr>
          <p:nvPr>
            <p:ph type="title" idx="4294967295"/>
          </p:nvPr>
        </p:nvSpPr>
        <p:spPr>
          <a:xfrm>
            <a:off x="1981200" y="76200"/>
            <a:ext cx="8229600" cy="1143000"/>
          </a:xfrm>
        </p:spPr>
        <p:txBody>
          <a:bodyPr>
            <a:normAutofit/>
          </a:bodyPr>
          <a:lstStyle/>
          <a:p>
            <a:r>
              <a:rPr lang="en-US" sz="2800" dirty="0" err="1"/>
              <a:t>Concolic</a:t>
            </a:r>
            <a:r>
              <a:rPr lang="en-US" sz="2800" dirty="0"/>
              <a:t> execution helps find witnesses to data races</a:t>
            </a:r>
          </a:p>
        </p:txBody>
      </p:sp>
      <p:sp>
        <p:nvSpPr>
          <p:cNvPr id="23556" name="Slide Number Placeholder 2"/>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C3E7EE43-38BB-C443-B8B1-4B2DB50844D9}" type="slidenum">
              <a:rPr lang="en-US" sz="1200">
                <a:solidFill>
                  <a:srgbClr val="898989"/>
                </a:solidFill>
              </a:rPr>
              <a:pPr algn="r"/>
              <a:t>69</a:t>
            </a:fld>
            <a:endParaRPr lang="en-US" sz="1200">
              <a:solidFill>
                <a:srgbClr val="898989"/>
              </a:solidFill>
            </a:endParaRPr>
          </a:p>
        </p:txBody>
      </p:sp>
      <p:sp>
        <p:nvSpPr>
          <p:cNvPr id="23557" name="Rectangle 1"/>
          <p:cNvSpPr>
            <a:spLocks noChangeArrowheads="1"/>
          </p:cNvSpPr>
          <p:nvPr/>
        </p:nvSpPr>
        <p:spPr bwMode="auto">
          <a:xfrm>
            <a:off x="1905000" y="1066800"/>
            <a:ext cx="8458200" cy="4616648"/>
          </a:xfrm>
          <a:prstGeom prst="rect">
            <a:avLst/>
          </a:prstGeom>
          <a:noFill/>
          <a:ln w="9525">
            <a:noFill/>
            <a:miter lim="800000"/>
            <a:headEnd/>
            <a:tailEnd/>
          </a:ln>
        </p:spPr>
        <p:txBody>
          <a:bodyPr>
            <a:prstTxWarp prst="textNoShape">
              <a:avLst/>
            </a:prstTxWarp>
            <a:spAutoFit/>
          </a:bodyPr>
          <a:lstStyle/>
          <a:p>
            <a:r>
              <a:rPr lang="en-US"/>
              <a:t>__global__ void histogram64Kernel(unsigned *d_Result, unsigned *d_Data, int dataN) {</a:t>
            </a:r>
          </a:p>
          <a:p>
            <a:r>
              <a:rPr lang="en-US"/>
              <a:t>  const int </a:t>
            </a:r>
            <a:r>
              <a:rPr lang="en-US">
                <a:solidFill>
                  <a:srgbClr val="FF0000"/>
                </a:solidFill>
              </a:rPr>
              <a:t>threadPos = ((threadIdx.x &amp; (~63)) &gt;&gt; 0) </a:t>
            </a:r>
          </a:p>
          <a:p>
            <a:r>
              <a:rPr lang="en-US">
                <a:solidFill>
                  <a:srgbClr val="FF0000"/>
                </a:solidFill>
              </a:rPr>
              <a:t>                                     | ((threadIdx.x &amp; 15) &lt;&lt; 2) </a:t>
            </a:r>
          </a:p>
          <a:p>
            <a:r>
              <a:rPr lang="en-US">
                <a:solidFill>
                  <a:srgbClr val="FF0000"/>
                </a:solidFill>
              </a:rPr>
              <a:t>                                     | ((threadIdx.x &amp; 48) &gt;&gt; 4); </a:t>
            </a:r>
          </a:p>
          <a:p>
            <a:r>
              <a:rPr lang="en-US"/>
              <a:t>  ...</a:t>
            </a:r>
          </a:p>
          <a:p>
            <a:r>
              <a:rPr lang="en-US"/>
              <a:t>  __syncthreads();</a:t>
            </a:r>
          </a:p>
          <a:p>
            <a:r>
              <a:rPr lang="en-US"/>
              <a:t>  for (</a:t>
            </a:r>
            <a:r>
              <a:rPr lang="en-US">
                <a:solidFill>
                  <a:srgbClr val="8000FF"/>
                </a:solidFill>
              </a:rPr>
              <a:t>int pos = IMUL(blockIdx.x, blockDim.x) + threadIdx.x; pos &lt; dataN; </a:t>
            </a:r>
          </a:p>
          <a:p>
            <a:r>
              <a:rPr lang="en-US">
                <a:solidFill>
                  <a:srgbClr val="8000FF"/>
                </a:solidFill>
              </a:rPr>
              <a:t>          pos += IMUL(blockDim.x, gridDim.x))</a:t>
            </a:r>
            <a:r>
              <a:rPr lang="en-US"/>
              <a:t>  {</a:t>
            </a:r>
          </a:p>
          <a:p>
            <a:r>
              <a:rPr lang="en-US"/>
              <a:t>    unsigned </a:t>
            </a:r>
            <a:r>
              <a:rPr lang="en-US">
                <a:solidFill>
                  <a:srgbClr val="8000FF"/>
                </a:solidFill>
              </a:rPr>
              <a:t>data4 = d_Data[pos];</a:t>
            </a:r>
            <a:r>
              <a:rPr lang="en-US"/>
              <a:t> </a:t>
            </a:r>
          </a:p>
          <a:p>
            <a:r>
              <a:rPr lang="en-US"/>
              <a:t>    ...</a:t>
            </a:r>
          </a:p>
          <a:p>
            <a:r>
              <a:rPr lang="en-US"/>
              <a:t>    addData64(s_Hist, </a:t>
            </a:r>
            <a:r>
              <a:rPr lang="en-US">
                <a:solidFill>
                  <a:srgbClr val="FF0000"/>
                </a:solidFill>
              </a:rPr>
              <a:t>threadPos</a:t>
            </a:r>
            <a:r>
              <a:rPr lang="en-US"/>
              <a:t>, </a:t>
            </a:r>
            <a:r>
              <a:rPr lang="en-US">
                <a:solidFill>
                  <a:srgbClr val="8000FF"/>
                </a:solidFill>
              </a:rPr>
              <a:t>(data4 &gt;&gt; 26) &amp; 0x3FU);</a:t>
            </a:r>
            <a:r>
              <a:rPr lang="en-US"/>
              <a:t> }</a:t>
            </a:r>
          </a:p>
          <a:p>
            <a:r>
              <a:rPr lang="en-US"/>
              <a:t>    __syncthreads(); ...</a:t>
            </a:r>
          </a:p>
          <a:p>
            <a:r>
              <a:rPr lang="en-US"/>
              <a:t>}</a:t>
            </a:r>
          </a:p>
          <a:p>
            <a:r>
              <a:rPr lang="en-US"/>
              <a:t>inline void addData64(unsigned char *s_Hist, </a:t>
            </a:r>
            <a:r>
              <a:rPr lang="en-US">
                <a:solidFill>
                  <a:srgbClr val="FF0000"/>
                </a:solidFill>
              </a:rPr>
              <a:t>int threadPos</a:t>
            </a:r>
            <a:r>
              <a:rPr lang="en-US"/>
              <a:t>, </a:t>
            </a:r>
            <a:r>
              <a:rPr lang="en-US">
                <a:solidFill>
                  <a:srgbClr val="8000FF"/>
                </a:solidFill>
              </a:rPr>
              <a:t>unsigned int data</a:t>
            </a:r>
            <a:r>
              <a:rPr lang="en-US"/>
              <a:t>)</a:t>
            </a:r>
          </a:p>
          <a:p>
            <a:r>
              <a:rPr lang="en-US" sz="2400"/>
              <a:t>{  s_Hist[ </a:t>
            </a:r>
            <a:r>
              <a:rPr lang="en-US" sz="2400">
                <a:solidFill>
                  <a:srgbClr val="FF0000"/>
                </a:solidFill>
              </a:rPr>
              <a:t>threadPos</a:t>
            </a:r>
            <a:r>
              <a:rPr lang="en-US" sz="2400"/>
              <a:t> + </a:t>
            </a:r>
            <a:r>
              <a:rPr lang="en-US" sz="2400">
                <a:solidFill>
                  <a:srgbClr val="8000FF"/>
                </a:solidFill>
              </a:rPr>
              <a:t>IMUL(data, THREAD_N) </a:t>
            </a:r>
            <a:r>
              <a:rPr lang="en-US" sz="2400"/>
              <a:t>]++; }</a:t>
            </a:r>
          </a:p>
        </p:txBody>
      </p:sp>
      <p:sp>
        <p:nvSpPr>
          <p:cNvPr id="23558" name="TextBox 5"/>
          <p:cNvSpPr txBox="1">
            <a:spLocks noChangeArrowheads="1"/>
          </p:cNvSpPr>
          <p:nvPr/>
        </p:nvSpPr>
        <p:spPr bwMode="auto">
          <a:xfrm>
            <a:off x="4572001" y="5791201"/>
            <a:ext cx="5070619" cy="584775"/>
          </a:xfrm>
          <a:prstGeom prst="rect">
            <a:avLst/>
          </a:prstGeom>
          <a:noFill/>
          <a:ln w="9525">
            <a:noFill/>
            <a:miter lim="800000"/>
            <a:headEnd/>
            <a:tailEnd/>
          </a:ln>
        </p:spPr>
        <p:txBody>
          <a:bodyPr wrap="none">
            <a:prstTxWarp prst="textNoShape">
              <a:avLst/>
            </a:prstTxWarp>
            <a:spAutoFit/>
          </a:bodyPr>
          <a:lstStyle/>
          <a:p>
            <a:r>
              <a:rPr lang="en-US" sz="3200"/>
              <a:t>“GKLEE: Is there a Race ?”</a:t>
            </a:r>
          </a:p>
        </p:txBody>
      </p:sp>
      <p:cxnSp>
        <p:nvCxnSpPr>
          <p:cNvPr id="23559" name="Shape 7"/>
          <p:cNvCxnSpPr>
            <a:cxnSpLocks noChangeShapeType="1"/>
            <a:stCxn id="23558" idx="1"/>
          </p:cNvCxnSpPr>
          <p:nvPr/>
        </p:nvCxnSpPr>
        <p:spPr bwMode="auto">
          <a:xfrm rot="10800000">
            <a:off x="4191000" y="5410200"/>
            <a:ext cx="381000" cy="673388"/>
          </a:xfrm>
          <a:prstGeom prst="curvedConnector2">
            <a:avLst/>
          </a:prstGeom>
          <a:noFill/>
          <a:ln w="9525">
            <a:solidFill>
              <a:schemeClr val="tx1"/>
            </a:solidFill>
            <a:round/>
            <a:headEnd/>
            <a:tailEnd type="arrow" w="med" len="med"/>
          </a:ln>
        </p:spPr>
      </p:cxnSp>
    </p:spTree>
    <p:extLst>
      <p:ext uri="{BB962C8B-B14F-4D97-AF65-F5344CB8AC3E}">
        <p14:creationId xmlns:p14="http://schemas.microsoft.com/office/powerpoint/2010/main" val="1131768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Publication on KLEE for enhancing its coverage</a:t>
            </a:r>
          </a:p>
        </p:txBody>
      </p:sp>
      <p:sp>
        <p:nvSpPr>
          <p:cNvPr id="3" name="TextBox 2">
            <a:extLst>
              <a:ext uri="{FF2B5EF4-FFF2-40B4-BE49-F238E27FC236}">
                <a16:creationId xmlns:a16="http://schemas.microsoft.com/office/drawing/2014/main" id="{3C94F30F-FF39-4F43-A0A6-BD08D0AB1CBF}"/>
              </a:ext>
            </a:extLst>
          </p:cNvPr>
          <p:cNvSpPr txBox="1"/>
          <p:nvPr/>
        </p:nvSpPr>
        <p:spPr>
          <a:xfrm>
            <a:off x="838200" y="1123950"/>
            <a:ext cx="4125938" cy="369332"/>
          </a:xfrm>
          <a:prstGeom prst="rect">
            <a:avLst/>
          </a:prstGeom>
          <a:noFill/>
        </p:spPr>
        <p:txBody>
          <a:bodyPr wrap="none" rtlCol="0">
            <a:spAutoFit/>
          </a:bodyPr>
          <a:lstStyle/>
          <a:p>
            <a:r>
              <a:rPr lang="en-US" dirty="0"/>
              <a:t>https://</a:t>
            </a:r>
            <a:r>
              <a:rPr lang="en-US" dirty="0" err="1"/>
              <a:t>arxiv.org</a:t>
            </a:r>
            <a:r>
              <a:rPr lang="en-US" dirty="0"/>
              <a:t>/pdf/2211.14592.pdf</a:t>
            </a:r>
          </a:p>
        </p:txBody>
      </p:sp>
      <p:pic>
        <p:nvPicPr>
          <p:cNvPr id="10" name="Picture 9" descr="Text&#10;&#10;Description automatically generated">
            <a:extLst>
              <a:ext uri="{FF2B5EF4-FFF2-40B4-BE49-F238E27FC236}">
                <a16:creationId xmlns:a16="http://schemas.microsoft.com/office/drawing/2014/main" id="{78F4157F-7ADB-894A-A8F6-FE90C33C176D}"/>
              </a:ext>
            </a:extLst>
          </p:cNvPr>
          <p:cNvPicPr>
            <a:picLocks noChangeAspect="1"/>
          </p:cNvPicPr>
          <p:nvPr/>
        </p:nvPicPr>
        <p:blipFill>
          <a:blip r:embed="rId2"/>
          <a:stretch>
            <a:fillRect/>
          </a:stretch>
        </p:blipFill>
        <p:spPr>
          <a:xfrm>
            <a:off x="348342" y="1615782"/>
            <a:ext cx="11190514" cy="4877092"/>
          </a:xfrm>
          <a:prstGeom prst="rect">
            <a:avLst/>
          </a:prstGeom>
        </p:spPr>
      </p:pic>
    </p:spTree>
    <p:extLst>
      <p:ext uri="{BB962C8B-B14F-4D97-AF65-F5344CB8AC3E}">
        <p14:creationId xmlns:p14="http://schemas.microsoft.com/office/powerpoint/2010/main" val="3828449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0"/>
          </p:nvPr>
        </p:nvSpPr>
        <p:spPr>
          <a:noFill/>
          <a:ln>
            <a:miter lim="800000"/>
            <a:headEnd/>
            <a:tailEnd/>
          </a:ln>
        </p:spPr>
        <p:txBody>
          <a:bodyPr/>
          <a:lstStyle/>
          <a:p>
            <a:fld id="{DF74A018-A335-694A-A5CE-AB54E9D52DAF}" type="slidenum">
              <a:rPr lang="en-US"/>
              <a:pPr/>
              <a:t>70</a:t>
            </a:fld>
            <a:endParaRPr lang="en-US"/>
          </a:p>
        </p:txBody>
      </p:sp>
      <p:sp>
        <p:nvSpPr>
          <p:cNvPr id="24580" name="Slide Number Placeholder 2"/>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E75EFDE7-B8E3-FD4B-A226-7FE31289C2A4}" type="slidenum">
              <a:rPr lang="en-US" sz="1200">
                <a:solidFill>
                  <a:srgbClr val="898989"/>
                </a:solidFill>
              </a:rPr>
              <a:pPr algn="r"/>
              <a:t>70</a:t>
            </a:fld>
            <a:endParaRPr lang="en-US" sz="1200">
              <a:solidFill>
                <a:srgbClr val="898989"/>
              </a:solidFill>
            </a:endParaRPr>
          </a:p>
        </p:txBody>
      </p:sp>
      <p:sp>
        <p:nvSpPr>
          <p:cNvPr id="24581" name="Rectangle 1"/>
          <p:cNvSpPr>
            <a:spLocks noChangeArrowheads="1"/>
          </p:cNvSpPr>
          <p:nvPr/>
        </p:nvSpPr>
        <p:spPr bwMode="auto">
          <a:xfrm>
            <a:off x="1905000" y="1066800"/>
            <a:ext cx="8458200" cy="4616648"/>
          </a:xfrm>
          <a:prstGeom prst="rect">
            <a:avLst/>
          </a:prstGeom>
          <a:noFill/>
          <a:ln w="9525">
            <a:noFill/>
            <a:miter lim="800000"/>
            <a:headEnd/>
            <a:tailEnd/>
          </a:ln>
        </p:spPr>
        <p:txBody>
          <a:bodyPr>
            <a:prstTxWarp prst="textNoShape">
              <a:avLst/>
            </a:prstTxWarp>
            <a:spAutoFit/>
          </a:bodyPr>
          <a:lstStyle/>
          <a:p>
            <a:r>
              <a:rPr lang="en-US"/>
              <a:t>__global__ void histogram64Kernel(unsigned *d_Result, unsigned *d_Data, int dataN) {</a:t>
            </a:r>
          </a:p>
          <a:p>
            <a:r>
              <a:rPr lang="en-US"/>
              <a:t>  const int </a:t>
            </a:r>
            <a:r>
              <a:rPr lang="en-US">
                <a:solidFill>
                  <a:srgbClr val="FF0000"/>
                </a:solidFill>
              </a:rPr>
              <a:t>threadPos = ((threadIdx.x &amp; (~63)) &gt;&gt; 0) </a:t>
            </a:r>
          </a:p>
          <a:p>
            <a:r>
              <a:rPr lang="en-US">
                <a:solidFill>
                  <a:srgbClr val="FF0000"/>
                </a:solidFill>
              </a:rPr>
              <a:t>                                     | ((threadIdx.x &amp; 15) &lt;&lt; 2) </a:t>
            </a:r>
          </a:p>
          <a:p>
            <a:r>
              <a:rPr lang="en-US">
                <a:solidFill>
                  <a:srgbClr val="FF0000"/>
                </a:solidFill>
              </a:rPr>
              <a:t>                                     | ((threadIdx.x &amp; 48) &gt;&gt; 4); </a:t>
            </a:r>
          </a:p>
          <a:p>
            <a:r>
              <a:rPr lang="en-US"/>
              <a:t>  ...</a:t>
            </a:r>
          </a:p>
          <a:p>
            <a:r>
              <a:rPr lang="en-US"/>
              <a:t>  __syncthreads();</a:t>
            </a:r>
          </a:p>
          <a:p>
            <a:r>
              <a:rPr lang="en-US"/>
              <a:t>  for (</a:t>
            </a:r>
            <a:r>
              <a:rPr lang="en-US">
                <a:solidFill>
                  <a:srgbClr val="8000FF"/>
                </a:solidFill>
              </a:rPr>
              <a:t>int pos = IMUL(blockIdx.x, blockDim.x) + threadIdx.x; pos &lt; dataN; </a:t>
            </a:r>
          </a:p>
          <a:p>
            <a:r>
              <a:rPr lang="en-US">
                <a:solidFill>
                  <a:srgbClr val="8000FF"/>
                </a:solidFill>
              </a:rPr>
              <a:t>          pos += IMUL(blockDim.x, gridDim.x))</a:t>
            </a:r>
            <a:r>
              <a:rPr lang="en-US"/>
              <a:t>  {</a:t>
            </a:r>
          </a:p>
          <a:p>
            <a:r>
              <a:rPr lang="en-US"/>
              <a:t>    unsigned </a:t>
            </a:r>
            <a:r>
              <a:rPr lang="en-US">
                <a:solidFill>
                  <a:srgbClr val="8000FF"/>
                </a:solidFill>
              </a:rPr>
              <a:t>data4 = d_Data[pos];</a:t>
            </a:r>
            <a:r>
              <a:rPr lang="en-US"/>
              <a:t> </a:t>
            </a:r>
          </a:p>
          <a:p>
            <a:r>
              <a:rPr lang="en-US"/>
              <a:t>    ...</a:t>
            </a:r>
          </a:p>
          <a:p>
            <a:r>
              <a:rPr lang="en-US"/>
              <a:t>    addData64(s_Hist, </a:t>
            </a:r>
            <a:r>
              <a:rPr lang="en-US">
                <a:solidFill>
                  <a:srgbClr val="FF0000"/>
                </a:solidFill>
              </a:rPr>
              <a:t>threadPos</a:t>
            </a:r>
            <a:r>
              <a:rPr lang="en-US"/>
              <a:t>, </a:t>
            </a:r>
            <a:r>
              <a:rPr lang="en-US">
                <a:solidFill>
                  <a:srgbClr val="8000FF"/>
                </a:solidFill>
              </a:rPr>
              <a:t>(data4 &gt;&gt; 26) &amp; 0x3FU);</a:t>
            </a:r>
            <a:r>
              <a:rPr lang="en-US"/>
              <a:t> }</a:t>
            </a:r>
          </a:p>
          <a:p>
            <a:r>
              <a:rPr lang="en-US"/>
              <a:t>    __syncthreads(); ...</a:t>
            </a:r>
          </a:p>
          <a:p>
            <a:r>
              <a:rPr lang="en-US"/>
              <a:t>}</a:t>
            </a:r>
          </a:p>
          <a:p>
            <a:r>
              <a:rPr lang="en-US"/>
              <a:t>inline void addData64(unsigned char *s_Hist, </a:t>
            </a:r>
            <a:r>
              <a:rPr lang="en-US">
                <a:solidFill>
                  <a:srgbClr val="FF0000"/>
                </a:solidFill>
              </a:rPr>
              <a:t>int threadPos</a:t>
            </a:r>
            <a:r>
              <a:rPr lang="en-US"/>
              <a:t>, </a:t>
            </a:r>
            <a:r>
              <a:rPr lang="en-US">
                <a:solidFill>
                  <a:srgbClr val="8000FF"/>
                </a:solidFill>
              </a:rPr>
              <a:t>unsigned int data</a:t>
            </a:r>
            <a:r>
              <a:rPr lang="en-US"/>
              <a:t>)</a:t>
            </a:r>
          </a:p>
          <a:p>
            <a:r>
              <a:rPr lang="en-US" sz="2400"/>
              <a:t>{  s_Hist[ </a:t>
            </a:r>
            <a:r>
              <a:rPr lang="en-US" sz="2400">
                <a:solidFill>
                  <a:srgbClr val="FF0000"/>
                </a:solidFill>
              </a:rPr>
              <a:t>threadPos</a:t>
            </a:r>
            <a:r>
              <a:rPr lang="en-US" sz="2400"/>
              <a:t> + </a:t>
            </a:r>
            <a:r>
              <a:rPr lang="en-US" sz="2400">
                <a:solidFill>
                  <a:srgbClr val="8000FF"/>
                </a:solidFill>
              </a:rPr>
              <a:t>IMUL(data, THREAD_N) </a:t>
            </a:r>
            <a:r>
              <a:rPr lang="en-US" sz="2400"/>
              <a:t>]++; }</a:t>
            </a:r>
          </a:p>
        </p:txBody>
      </p:sp>
      <p:sp>
        <p:nvSpPr>
          <p:cNvPr id="24582" name="Text Box 8"/>
          <p:cNvSpPr txBox="1">
            <a:spLocks noChangeArrowheads="1"/>
          </p:cNvSpPr>
          <p:nvPr/>
        </p:nvSpPr>
        <p:spPr bwMode="auto">
          <a:xfrm>
            <a:off x="4114800" y="5562601"/>
            <a:ext cx="5715000" cy="1169551"/>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FF0080"/>
                </a:solidFill>
              </a:rPr>
              <a:t>Threads 5 and and 13  have a  WW race </a:t>
            </a:r>
          </a:p>
          <a:p>
            <a:pPr>
              <a:spcBef>
                <a:spcPct val="50000"/>
              </a:spcBef>
            </a:pPr>
            <a:r>
              <a:rPr lang="en-US" sz="2000">
                <a:solidFill>
                  <a:srgbClr val="FF0080"/>
                </a:solidFill>
              </a:rPr>
              <a:t>when </a:t>
            </a:r>
            <a:r>
              <a:rPr lang="en-US" sz="2000">
                <a:solidFill>
                  <a:srgbClr val="8000FF"/>
                </a:solidFill>
              </a:rPr>
              <a:t>d_Data[5] = 0x04040404 </a:t>
            </a:r>
            <a:r>
              <a:rPr lang="en-US">
                <a:solidFill>
                  <a:srgbClr val="FF0080"/>
                </a:solidFill>
              </a:rPr>
              <a:t>and </a:t>
            </a:r>
            <a:r>
              <a:rPr lang="en-US" sz="2000">
                <a:solidFill>
                  <a:srgbClr val="8000FF"/>
                </a:solidFill>
              </a:rPr>
              <a:t>d_Data[13] = 0</a:t>
            </a:r>
            <a:r>
              <a:rPr lang="en-US">
                <a:solidFill>
                  <a:srgbClr val="FF0080"/>
                </a:solidFill>
              </a:rPr>
              <a:t>. </a:t>
            </a:r>
          </a:p>
        </p:txBody>
      </p:sp>
      <p:sp>
        <p:nvSpPr>
          <p:cNvPr id="24583" name="TextBox 7"/>
          <p:cNvSpPr txBox="1">
            <a:spLocks noChangeArrowheads="1"/>
          </p:cNvSpPr>
          <p:nvPr/>
        </p:nvSpPr>
        <p:spPr bwMode="auto">
          <a:xfrm>
            <a:off x="1752601" y="6019801"/>
            <a:ext cx="1630575" cy="646331"/>
          </a:xfrm>
          <a:prstGeom prst="rect">
            <a:avLst/>
          </a:prstGeom>
          <a:noFill/>
          <a:ln w="9525">
            <a:noFill/>
            <a:miter lim="800000"/>
            <a:headEnd/>
            <a:tailEnd/>
          </a:ln>
        </p:spPr>
        <p:txBody>
          <a:bodyPr wrap="none">
            <a:prstTxWarp prst="textNoShape">
              <a:avLst/>
            </a:prstTxWarp>
            <a:spAutoFit/>
          </a:bodyPr>
          <a:lstStyle/>
          <a:p>
            <a:r>
              <a:rPr lang="en-US" sz="3600"/>
              <a:t>GKLEE </a:t>
            </a:r>
          </a:p>
        </p:txBody>
      </p:sp>
      <p:sp>
        <p:nvSpPr>
          <p:cNvPr id="24584" name="Oval Callout 8"/>
          <p:cNvSpPr>
            <a:spLocks noChangeArrowheads="1"/>
          </p:cNvSpPr>
          <p:nvPr/>
        </p:nvSpPr>
        <p:spPr bwMode="auto">
          <a:xfrm>
            <a:off x="3657600" y="5334000"/>
            <a:ext cx="6781800" cy="1295400"/>
          </a:xfrm>
          <a:prstGeom prst="wedgeEllipseCallout">
            <a:avLst>
              <a:gd name="adj1" fmla="val -58329"/>
              <a:gd name="adj2" fmla="val 36907"/>
            </a:avLst>
          </a:prstGeom>
          <a:noFill/>
          <a:ln w="9525">
            <a:solidFill>
              <a:srgbClr val="008000"/>
            </a:solidFill>
            <a:round/>
            <a:headEnd/>
            <a:tailEnd/>
          </a:ln>
        </p:spPr>
        <p:txBody>
          <a:bodyPr>
            <a:prstTxWarp prst="textNoShape">
              <a:avLst/>
            </a:prstTxWarp>
          </a:bodyPr>
          <a:lstStyle/>
          <a:p>
            <a:endParaRPr lang="en-US"/>
          </a:p>
        </p:txBody>
      </p:sp>
      <p:sp>
        <p:nvSpPr>
          <p:cNvPr id="9"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ctr">
              <a:spcBef>
                <a:spcPct val="0"/>
              </a:spcBef>
              <a:defRPr/>
            </a:pPr>
            <a:r>
              <a:rPr lang="en-US" sz="2800">
                <a:latin typeface="+mj-lt"/>
                <a:ea typeface="+mj-ea"/>
                <a:cs typeface="+mj-cs"/>
              </a:rPr>
              <a:t>Concolic execution helps find witnesses to data races</a:t>
            </a:r>
            <a:endParaRPr lang="en-US" sz="2800" dirty="0">
              <a:latin typeface="+mj-lt"/>
              <a:ea typeface="+mj-ea"/>
              <a:cs typeface="+mj-cs"/>
            </a:endParaRPr>
          </a:p>
        </p:txBody>
      </p:sp>
    </p:spTree>
    <p:extLst>
      <p:ext uri="{BB962C8B-B14F-4D97-AF65-F5344CB8AC3E}">
        <p14:creationId xmlns:p14="http://schemas.microsoft.com/office/powerpoint/2010/main" val="41380819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283735-36B1-1B4B-89A1-ED23BEBDA47B}"/>
              </a:ext>
            </a:extLst>
          </p:cNvPr>
          <p:cNvSpPr txBox="1"/>
          <p:nvPr/>
        </p:nvSpPr>
        <p:spPr>
          <a:xfrm>
            <a:off x="3088606" y="2080591"/>
            <a:ext cx="6014788" cy="2031325"/>
          </a:xfrm>
          <a:prstGeom prst="rect">
            <a:avLst/>
          </a:prstGeom>
          <a:noFill/>
        </p:spPr>
        <p:txBody>
          <a:bodyPr wrap="none" rtlCol="0">
            <a:spAutoFit/>
          </a:bodyPr>
          <a:lstStyle/>
          <a:p>
            <a:r>
              <a:rPr lang="en-US" dirty="0"/>
              <a:t>Summary</a:t>
            </a:r>
          </a:p>
          <a:p>
            <a:endParaRPr lang="en-US" dirty="0"/>
          </a:p>
          <a:p>
            <a:r>
              <a:rPr lang="en-US" dirty="0"/>
              <a:t>This is a huge field now – symbolic execution </a:t>
            </a:r>
          </a:p>
          <a:p>
            <a:endParaRPr lang="en-US" dirty="0"/>
          </a:p>
          <a:p>
            <a:r>
              <a:rPr lang="en-US" dirty="0"/>
              <a:t>You get to study this in projects</a:t>
            </a:r>
          </a:p>
          <a:p>
            <a:endParaRPr lang="en-US" dirty="0"/>
          </a:p>
          <a:p>
            <a:r>
              <a:rPr lang="en-US" dirty="0"/>
              <a:t>Even the MSR python </a:t>
            </a:r>
            <a:r>
              <a:rPr lang="en-US" dirty="0" err="1"/>
              <a:t>Dyn</a:t>
            </a:r>
            <a:r>
              <a:rPr lang="en-US" dirty="0"/>
              <a:t> </a:t>
            </a:r>
            <a:r>
              <a:rPr lang="en-US" dirty="0" err="1"/>
              <a:t>Symb</a:t>
            </a:r>
            <a:r>
              <a:rPr lang="en-US" dirty="0"/>
              <a:t> Executor – good project!</a:t>
            </a:r>
          </a:p>
        </p:txBody>
      </p:sp>
    </p:spTree>
    <p:extLst>
      <p:ext uri="{BB962C8B-B14F-4D97-AF65-F5344CB8AC3E}">
        <p14:creationId xmlns:p14="http://schemas.microsoft.com/office/powerpoint/2010/main" val="613882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Publication on KLEE for enhancing its coverage</a:t>
            </a:r>
          </a:p>
        </p:txBody>
      </p:sp>
      <p:sp>
        <p:nvSpPr>
          <p:cNvPr id="3" name="TextBox 2">
            <a:extLst>
              <a:ext uri="{FF2B5EF4-FFF2-40B4-BE49-F238E27FC236}">
                <a16:creationId xmlns:a16="http://schemas.microsoft.com/office/drawing/2014/main" id="{3C94F30F-FF39-4F43-A0A6-BD08D0AB1CBF}"/>
              </a:ext>
            </a:extLst>
          </p:cNvPr>
          <p:cNvSpPr txBox="1"/>
          <p:nvPr/>
        </p:nvSpPr>
        <p:spPr>
          <a:xfrm>
            <a:off x="838200" y="1123950"/>
            <a:ext cx="4125938" cy="369332"/>
          </a:xfrm>
          <a:prstGeom prst="rect">
            <a:avLst/>
          </a:prstGeom>
          <a:noFill/>
        </p:spPr>
        <p:txBody>
          <a:bodyPr wrap="none" rtlCol="0">
            <a:spAutoFit/>
          </a:bodyPr>
          <a:lstStyle/>
          <a:p>
            <a:r>
              <a:rPr lang="en-US" dirty="0"/>
              <a:t>https://</a:t>
            </a:r>
            <a:r>
              <a:rPr lang="en-US" dirty="0" err="1"/>
              <a:t>arxiv.org</a:t>
            </a:r>
            <a:r>
              <a:rPr lang="en-US" dirty="0"/>
              <a:t>/pdf/2211.14592.pdf</a:t>
            </a:r>
          </a:p>
        </p:txBody>
      </p:sp>
      <p:pic>
        <p:nvPicPr>
          <p:cNvPr id="5" name="Picture 4" descr="Text, letter&#10;&#10;Description automatically generated">
            <a:extLst>
              <a:ext uri="{FF2B5EF4-FFF2-40B4-BE49-F238E27FC236}">
                <a16:creationId xmlns:a16="http://schemas.microsoft.com/office/drawing/2014/main" id="{3EEE1C5A-9BEB-3D4D-BEFA-B1E1F4036136}"/>
              </a:ext>
            </a:extLst>
          </p:cNvPr>
          <p:cNvPicPr>
            <a:picLocks noChangeAspect="1"/>
          </p:cNvPicPr>
          <p:nvPr/>
        </p:nvPicPr>
        <p:blipFill>
          <a:blip r:embed="rId2"/>
          <a:stretch>
            <a:fillRect/>
          </a:stretch>
        </p:blipFill>
        <p:spPr>
          <a:xfrm>
            <a:off x="295589" y="2443320"/>
            <a:ext cx="11538857" cy="3034167"/>
          </a:xfrm>
          <a:prstGeom prst="rect">
            <a:avLst/>
          </a:prstGeom>
        </p:spPr>
      </p:pic>
    </p:spTree>
    <p:extLst>
      <p:ext uri="{BB962C8B-B14F-4D97-AF65-F5344CB8AC3E}">
        <p14:creationId xmlns:p14="http://schemas.microsoft.com/office/powerpoint/2010/main" val="1853300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Publication on KLEE for enhancing its coverage</a:t>
            </a:r>
          </a:p>
        </p:txBody>
      </p:sp>
      <p:sp>
        <p:nvSpPr>
          <p:cNvPr id="3" name="TextBox 2">
            <a:extLst>
              <a:ext uri="{FF2B5EF4-FFF2-40B4-BE49-F238E27FC236}">
                <a16:creationId xmlns:a16="http://schemas.microsoft.com/office/drawing/2014/main" id="{3C94F30F-FF39-4F43-A0A6-BD08D0AB1CBF}"/>
              </a:ext>
            </a:extLst>
          </p:cNvPr>
          <p:cNvSpPr txBox="1"/>
          <p:nvPr/>
        </p:nvSpPr>
        <p:spPr>
          <a:xfrm>
            <a:off x="838200" y="1123950"/>
            <a:ext cx="4125938" cy="369332"/>
          </a:xfrm>
          <a:prstGeom prst="rect">
            <a:avLst/>
          </a:prstGeom>
          <a:noFill/>
        </p:spPr>
        <p:txBody>
          <a:bodyPr wrap="none" rtlCol="0">
            <a:spAutoFit/>
          </a:bodyPr>
          <a:lstStyle/>
          <a:p>
            <a:r>
              <a:rPr lang="en-US" dirty="0"/>
              <a:t>https://</a:t>
            </a:r>
            <a:r>
              <a:rPr lang="en-US" dirty="0" err="1"/>
              <a:t>arxiv.org</a:t>
            </a:r>
            <a:r>
              <a:rPr lang="en-US" dirty="0"/>
              <a:t>/pdf/2211.14592.pdf</a:t>
            </a:r>
          </a:p>
        </p:txBody>
      </p:sp>
      <p:pic>
        <p:nvPicPr>
          <p:cNvPr id="5" name="Picture 4" descr="Text, letter&#10;&#10;Description automatically generated">
            <a:extLst>
              <a:ext uri="{FF2B5EF4-FFF2-40B4-BE49-F238E27FC236}">
                <a16:creationId xmlns:a16="http://schemas.microsoft.com/office/drawing/2014/main" id="{E933A325-9B6F-404E-B100-77C7EA4914E0}"/>
              </a:ext>
            </a:extLst>
          </p:cNvPr>
          <p:cNvPicPr>
            <a:picLocks noChangeAspect="1"/>
          </p:cNvPicPr>
          <p:nvPr/>
        </p:nvPicPr>
        <p:blipFill>
          <a:blip r:embed="rId2"/>
          <a:stretch>
            <a:fillRect/>
          </a:stretch>
        </p:blipFill>
        <p:spPr>
          <a:xfrm>
            <a:off x="304800" y="2038052"/>
            <a:ext cx="10996246" cy="3506049"/>
          </a:xfrm>
          <a:prstGeom prst="rect">
            <a:avLst/>
          </a:prstGeom>
        </p:spPr>
      </p:pic>
      <p:sp>
        <p:nvSpPr>
          <p:cNvPr id="6" name="TextBox 5">
            <a:extLst>
              <a:ext uri="{FF2B5EF4-FFF2-40B4-BE49-F238E27FC236}">
                <a16:creationId xmlns:a16="http://schemas.microsoft.com/office/drawing/2014/main" id="{67615E60-95AD-5D43-9F40-2AEDB89338C6}"/>
              </a:ext>
            </a:extLst>
          </p:cNvPr>
          <p:cNvSpPr txBox="1"/>
          <p:nvPr/>
        </p:nvSpPr>
        <p:spPr>
          <a:xfrm>
            <a:off x="838200" y="5544101"/>
            <a:ext cx="9770623" cy="1200329"/>
          </a:xfrm>
          <a:prstGeom prst="rect">
            <a:avLst/>
          </a:prstGeom>
          <a:noFill/>
        </p:spPr>
        <p:txBody>
          <a:bodyPr wrap="none" rtlCol="0">
            <a:spAutoFit/>
          </a:bodyPr>
          <a:lstStyle/>
          <a:p>
            <a:r>
              <a:rPr lang="en-US" dirty="0"/>
              <a:t>The tutorial at </a:t>
            </a:r>
            <a:r>
              <a:rPr lang="en-US" dirty="0">
                <a:hlinkClick r:id="rId3"/>
              </a:rPr>
              <a:t>https://adalogics.com/blog/symbolic-execution-with-klee</a:t>
            </a:r>
            <a:r>
              <a:rPr lang="en-US" dirty="0"/>
              <a:t> </a:t>
            </a:r>
          </a:p>
          <a:p>
            <a:r>
              <a:rPr lang="en-US" dirty="0"/>
              <a:t>mentions that even a dozen lines of a </a:t>
            </a:r>
            <a:r>
              <a:rPr lang="en-US" dirty="0" err="1"/>
              <a:t>Regexp</a:t>
            </a:r>
            <a:r>
              <a:rPr lang="en-US" dirty="0"/>
              <a:t> code has about 7000 paths</a:t>
            </a:r>
          </a:p>
          <a:p>
            <a:r>
              <a:rPr lang="en-US" dirty="0"/>
              <a:t>This “path explosion” is an issue. But this also points to the futility of fuzzing such programs</a:t>
            </a:r>
          </a:p>
          <a:p>
            <a:r>
              <a:rPr lang="en-US" dirty="0"/>
              <a:t>(a point vividly brought out by Peng Li’s study)</a:t>
            </a:r>
          </a:p>
        </p:txBody>
      </p:sp>
    </p:spTree>
    <p:extLst>
      <p:ext uri="{BB962C8B-B14F-4D97-AF65-F5344CB8AC3E}">
        <p14:creationId xmlns:p14="http://schemas.microsoft.com/office/powerpoint/2010/main" val="3445334332"/>
      </p:ext>
    </p:extLst>
  </p:cSld>
  <p:clrMapOvr>
    <a:masterClrMapping/>
  </p:clrMapOvr>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14859</TotalTime>
  <Words>4028</Words>
  <Application>Microsoft Macintosh PowerPoint</Application>
  <PresentationFormat>Widescreen</PresentationFormat>
  <Paragraphs>635</Paragraphs>
  <Slides>71</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Calibri</vt:lpstr>
      <vt:lpstr>Lucida Console</vt:lpstr>
      <vt:lpstr>Trebuchet MS</vt:lpstr>
      <vt:lpstr>Office Theme</vt:lpstr>
      <vt:lpstr>CS 5/6110, Software Correctness Analysis, Spring 2023</vt:lpstr>
      <vt:lpstr>Lecture 13 : Dynamic Symbolic Execution  (also known as “Concolic Execution” standing for Concrete + Symbolic Execution)</vt:lpstr>
      <vt:lpstr>PowerPoint Presentation</vt:lpstr>
      <vt:lpstr>PowerPoint Presentation</vt:lpstr>
      <vt:lpstr>Why can’t we crank through all inputs/states?</vt:lpstr>
      <vt:lpstr>The main technology!</vt:lpstr>
      <vt:lpstr>Publication on KLEE for enhancing its coverage</vt:lpstr>
      <vt:lpstr>Publication on KLEE for enhancing its coverage</vt:lpstr>
      <vt:lpstr>Publication on KLEE for enhancing its coverage</vt:lpstr>
      <vt:lpstr>Publication on KLEE for enhancing its coverage</vt:lpstr>
      <vt:lpstr>Publication on KLEE for enhancing its coverage</vt:lpstr>
      <vt:lpstr>Demo-1 : a hard-to-test program under conventional testing and then KLEE</vt:lpstr>
      <vt:lpstr>Demo-1 : a hard-to-test program under conventional testing and then KLEE</vt:lpstr>
      <vt:lpstr>Demo-1 : a hard-to-test program under conventional testing and then KLEE</vt:lpstr>
      <vt:lpstr>Demo-1 : a hard-to-test program under conventional testing and then KLEE</vt:lpstr>
      <vt:lpstr>Demo-1 : a hard-to-test program under conventional testing and then KLEE</vt:lpstr>
      <vt:lpstr>Enter  KLEE !!</vt:lpstr>
      <vt:lpstr>Enter  KLEE !!</vt:lpstr>
      <vt:lpstr>Demo-2 Binary Search  Looks OK?  Ship it?!</vt:lpstr>
      <vt:lpstr>Demo-2 Binary Search  Looks OK?  Ship it?!</vt:lpstr>
      <vt:lpstr>Demo-2 Binary Search  Looks OK?  Ship it?!</vt:lpstr>
      <vt:lpstr>Demo-2 Binary Search Looks OK. Closer to shipping.   What was achieved? * tests that cover every path  * default C-level checks such as array out of bounds, null de reference  i.e. FEWER BUGS  </vt:lpstr>
      <vt:lpstr>What does KLEE do? (Cadar’s slides)</vt:lpstr>
      <vt:lpstr>How does KLEE work? (Cadar’s slides)</vt:lpstr>
      <vt:lpstr>How does KLEE work? (Cadar’s slides)</vt:lpstr>
      <vt:lpstr>Engineering KLEE to be efficient (Cadar)</vt:lpstr>
      <vt:lpstr>How good is KLEE (Dr. Peng Li’s slides)</vt:lpstr>
      <vt:lpstr>How good is KLEE (Dr. Peng Li’s slides)</vt:lpstr>
      <vt:lpstr>How good is KLEE (Dr. Peng Li’s slides)</vt:lpstr>
      <vt:lpstr>How good is KLEE (Dr. Peng Li’s slides)</vt:lpstr>
      <vt:lpstr>How good is KLEE (Dr. Peng Li’s slides)</vt:lpstr>
      <vt:lpstr>How good is KLEE (Dr. Peng Li’s slides)</vt:lpstr>
      <vt:lpstr>Dr. Guodong Li’s and Dr. Peng Li’s FANTASTIC work on GKLEE follows  See  also Guodong’s work on PUG on the FSE 2010 publication site!   It was followed by GPUVerify, another fantastic verifier from Alastair Donaldson’s groups at Imperial College, London</vt:lpstr>
      <vt:lpstr>PowerPoint Presentation</vt:lpstr>
      <vt:lpstr>Correctness is central to Energy-Efficient Computing</vt:lpstr>
      <vt:lpstr>Emerging Heterogeneous Parallel Systems, and Role of Formal Methods in them</vt:lpstr>
      <vt:lpstr>Why conventional testing is inadequate</vt:lpstr>
      <vt:lpstr>GPU-based Computing</vt:lpstr>
      <vt:lpstr>GKLEE (see PPoPP 2012)</vt:lpstr>
      <vt:lpstr>Our Formal Verification of CUDA builds on top of Sequential Program Verification by KLEE [OSDI ‘08] </vt:lpstr>
      <vt:lpstr>Concurrency errors</vt:lpstr>
      <vt:lpstr>Example: Increment Array Elements</vt:lpstr>
      <vt:lpstr>Data Races in GPU Programs</vt:lpstr>
      <vt:lpstr>Illustration of Race</vt:lpstr>
      <vt:lpstr>Porting Race:  A Race-type Identified by us</vt:lpstr>
      <vt:lpstr>Example of Porting Race</vt:lpstr>
      <vt:lpstr>CUDA-based GPU Programming Basics</vt:lpstr>
      <vt:lpstr>Conventional GPU Debuggers are Inadequate</vt:lpstr>
      <vt:lpstr>Some of the GPU Program Bugs</vt:lpstr>
      <vt:lpstr>Why are Data Races Highly Problematic?</vt:lpstr>
      <vt:lpstr>Synchronization Primitives in CUDA</vt:lpstr>
      <vt:lpstr>Synchronization Primitives in CUDA</vt:lpstr>
      <vt:lpstr>Synchronization Primitives in CUDA</vt:lpstr>
      <vt:lpstr>Deadlocks caused by misused __syncthreads()</vt:lpstr>
      <vt:lpstr>Illustration of “Deadlock” (conceptual deadlock; behavior is really undefined)</vt:lpstr>
      <vt:lpstr>Warp Divergence</vt:lpstr>
      <vt:lpstr>Memory-bank Conflicts</vt:lpstr>
      <vt:lpstr>Non-coalesced Memory Fetches</vt:lpstr>
      <vt:lpstr>Two approaches to modeling</vt:lpstr>
      <vt:lpstr>How bad is the interleaving problem?</vt:lpstr>
      <vt:lpstr>Avoiding Interleaving Explosion</vt:lpstr>
      <vt:lpstr>Solution to the interleaving problem: Find representative interleavings</vt:lpstr>
      <vt:lpstr>Solution to the interleaving problem: Find representative interleavings</vt:lpstr>
      <vt:lpstr>Solution to the interleaving problem: Find representative interleavings</vt:lpstr>
      <vt:lpstr>GKLEE Avoids Examining Exp. Schedules !!</vt:lpstr>
      <vt:lpstr>GKLEE Avoids Examining Exp. Schedules !!</vt:lpstr>
      <vt:lpstr>Why does a sequential run suffice?</vt:lpstr>
      <vt:lpstr>So this sequential run is equivalent too.</vt:lpstr>
      <vt:lpstr>Concolic execution helps find witnesses to data races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rrr</dc:title>
  <dc:creator>Ganesh Gopalakrishnan</dc:creator>
  <cp:lastModifiedBy>Ganesh Gopalakrishnan</cp:lastModifiedBy>
  <cp:revision>605</cp:revision>
  <cp:lastPrinted>2020-01-02T17:56:37Z</cp:lastPrinted>
  <dcterms:created xsi:type="dcterms:W3CDTF">2017-08-23T19:27:01Z</dcterms:created>
  <dcterms:modified xsi:type="dcterms:W3CDTF">2023-02-21T05:15:11Z</dcterms:modified>
</cp:coreProperties>
</file>